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2"/>
  </p:sldMasterIdLst>
  <p:notesMasterIdLst>
    <p:notesMasterId r:id="rId19"/>
  </p:notesMasterIdLst>
  <p:sldIdLst>
    <p:sldId id="256" r:id="rId3"/>
    <p:sldId id="271" r:id="rId4"/>
    <p:sldId id="272" r:id="rId5"/>
    <p:sldId id="273" r:id="rId6"/>
    <p:sldId id="274" r:id="rId7"/>
    <p:sldId id="279" r:id="rId8"/>
    <p:sldId id="261" r:id="rId9"/>
    <p:sldId id="275" r:id="rId10"/>
    <p:sldId id="262" r:id="rId11"/>
    <p:sldId id="278" r:id="rId12"/>
    <p:sldId id="268" r:id="rId13"/>
    <p:sldId id="269" r:id="rId14"/>
    <p:sldId id="270" r:id="rId15"/>
    <p:sldId id="276" r:id="rId16"/>
    <p:sldId id="277" r:id="rId17"/>
    <p:sldId id="257" r:id="rId18"/>
  </p:sldIdLst>
  <p:sldSz cx="9144000" cy="6858000" type="letter"/>
  <p:notesSz cx="9601200" cy="73152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493" autoAdjust="0"/>
  </p:normalViewPr>
  <p:slideViewPr>
    <p:cSldViewPr>
      <p:cViewPr>
        <p:scale>
          <a:sx n="100" d="100"/>
          <a:sy n="100" d="100"/>
        </p:scale>
        <p:origin x="-1932"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A5AB49CC-2F3E-4163-91CD-02ED0986F5FB}" type="datetimeFigureOut">
              <a:rPr lang="en-US" smtClean="0"/>
              <a:pPr/>
              <a:t>12/10/2016</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9E8F1D79-C231-4825-9975-4D3E4F2E0469}" type="slidenum">
              <a:rPr lang="en-US" smtClean="0"/>
              <a:pPr/>
              <a:t>‹#›</a:t>
            </a:fld>
            <a:endParaRPr lang="en-US"/>
          </a:p>
        </p:txBody>
      </p:sp>
    </p:spTree>
    <p:extLst>
      <p:ext uri="{BB962C8B-B14F-4D97-AF65-F5344CB8AC3E}">
        <p14:creationId xmlns:p14="http://schemas.microsoft.com/office/powerpoint/2010/main" val="800587081"/>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fontScale="25000" lnSpcReduction="20000"/>
          </a:bodyPr>
          <a:lstStyle/>
          <a:p>
            <a:r>
              <a:rPr lang="en-US" sz="1500" b="1" dirty="0" smtClean="0"/>
              <a:t>Animated snow scene</a:t>
            </a:r>
          </a:p>
          <a:p>
            <a:r>
              <a:rPr lang="en-US" sz="1500" dirty="0" smtClean="0"/>
              <a:t>(Difficult)</a:t>
            </a:r>
          </a:p>
          <a:p>
            <a:endParaRPr lang="en-US" baseline="0" dirty="0" smtClean="0"/>
          </a:p>
          <a:p>
            <a:endParaRPr lang="en-US" baseline="0" dirty="0" smtClean="0"/>
          </a:p>
          <a:p>
            <a:r>
              <a:rPr lang="en-US" b="1" dirty="0" smtClean="0"/>
              <a:t>Tip</a:t>
            </a:r>
            <a:r>
              <a:rPr lang="en-US" b="0" dirty="0" smtClean="0"/>
              <a:t>:</a:t>
            </a:r>
            <a:r>
              <a:rPr lang="en-US" dirty="0" smtClean="0"/>
              <a:t> To</a:t>
            </a:r>
            <a:r>
              <a:rPr lang="en-US" baseline="0" dirty="0" smtClean="0"/>
              <a:t> get the best results from this effect, it is best to use a large, high-resolution  picture. The picture in the example above is 2000 pixels wide by 750 pixels high. </a:t>
            </a:r>
            <a:r>
              <a:rPr lang="en-US" b="0" baseline="0" dirty="0" smtClean="0"/>
              <a:t>You will want to use drawing guides to reproduce the animation effects. </a:t>
            </a:r>
          </a:p>
          <a:p>
            <a:pPr marL="241653" indent="-241653"/>
            <a:endParaRPr lang="en-US" b="0" baseline="0" dirty="0" smtClean="0"/>
          </a:p>
          <a:p>
            <a:pPr marL="241653" indent="-241653"/>
            <a:endParaRPr lang="en-US" b="0" baseline="0" dirty="0" smtClean="0"/>
          </a:p>
          <a:p>
            <a:r>
              <a:rPr lang="en-US" baseline="0" dirty="0" smtClean="0"/>
              <a:t>To display and set the drawing guides, do the following:</a:t>
            </a:r>
          </a:p>
          <a:p>
            <a:pPr marL="241653" indent="-241653">
              <a:buFont typeface="+mj-lt"/>
              <a:buAutoNum type="arabicPeriod"/>
            </a:pPr>
            <a:r>
              <a:rPr lang="en-US" sz="1300" dirty="0" smtClean="0"/>
              <a:t>Right-click the slide background and select </a:t>
            </a:r>
            <a:r>
              <a:rPr lang="en-US" sz="1300" b="1" dirty="0" smtClean="0"/>
              <a:t>Grid and Guides</a:t>
            </a:r>
            <a:r>
              <a:rPr lang="en-US" sz="1300" dirty="0" smtClean="0"/>
              <a:t>.</a:t>
            </a:r>
            <a:r>
              <a:rPr lang="en-US" sz="1300" b="1" dirty="0" smtClean="0"/>
              <a:t> </a:t>
            </a:r>
            <a:r>
              <a:rPr lang="en-US" sz="1300" dirty="0" smtClean="0"/>
              <a:t>In the </a:t>
            </a:r>
            <a:r>
              <a:rPr lang="en-US" sz="1300" b="1" dirty="0" smtClean="0"/>
              <a:t>Grid and Guides</a:t>
            </a:r>
            <a:r>
              <a:rPr lang="en-US" sz="1300" dirty="0" smtClean="0"/>
              <a:t> dialog box, under </a:t>
            </a:r>
            <a:r>
              <a:rPr lang="en-US" sz="1300" b="1" dirty="0" smtClean="0"/>
              <a:t>Guide</a:t>
            </a:r>
            <a:r>
              <a:rPr lang="en-US" sz="1300" dirty="0" smtClean="0"/>
              <a:t> </a:t>
            </a:r>
            <a:r>
              <a:rPr lang="en-US" sz="1300" b="1" dirty="0" smtClean="0"/>
              <a:t>settings</a:t>
            </a:r>
            <a:r>
              <a:rPr lang="en-US" sz="1300" dirty="0" smtClean="0"/>
              <a:t>, select </a:t>
            </a:r>
            <a:r>
              <a:rPr lang="en-US" sz="1300" b="1" dirty="0" smtClean="0"/>
              <a:t>Display</a:t>
            </a:r>
            <a:r>
              <a:rPr lang="en-US" sz="1300" dirty="0" smtClean="0"/>
              <a:t> </a:t>
            </a:r>
            <a:r>
              <a:rPr lang="en-US" sz="1300" b="1" dirty="0" smtClean="0"/>
              <a:t>drawing</a:t>
            </a:r>
            <a:r>
              <a:rPr lang="en-US" sz="1300" dirty="0" smtClean="0"/>
              <a:t> </a:t>
            </a:r>
            <a:r>
              <a:rPr lang="en-US" sz="1300" b="1" dirty="0" smtClean="0"/>
              <a:t>guides</a:t>
            </a:r>
            <a:r>
              <a:rPr lang="en-US" sz="1300" dirty="0" smtClean="0"/>
              <a:t> </a:t>
            </a:r>
            <a:r>
              <a:rPr lang="en-US" sz="1300" b="1" dirty="0" smtClean="0"/>
              <a:t>on screen</a:t>
            </a:r>
            <a:r>
              <a:rPr lang="en-US" sz="1300" dirty="0" smtClean="0"/>
              <a:t>, and then click </a:t>
            </a:r>
            <a:r>
              <a:rPr lang="en-US" sz="1300" b="1" dirty="0" smtClean="0"/>
              <a:t>OK</a:t>
            </a:r>
            <a:r>
              <a:rPr lang="en-US" sz="1300" dirty="0" smtClean="0"/>
              <a:t>. (Note: One horizontal and one vertical guide will display on the slide at 0.00, the default position. As you drag the guides, the cursor will display the new position.) </a:t>
            </a:r>
          </a:p>
          <a:p>
            <a:pPr marL="241653" indent="-241653">
              <a:buFont typeface="+mj-lt"/>
              <a:buAutoNum type="arabicPeriod"/>
            </a:pPr>
            <a:r>
              <a:rPr lang="en-US" sz="1300" dirty="0" smtClean="0"/>
              <a:t>Press and hold CTRL, select the vertical guide, and then drag it right to the 5.00 position.</a:t>
            </a:r>
          </a:p>
          <a:p>
            <a:endParaRPr lang="en-US" baseline="0" dirty="0" smtClean="0"/>
          </a:p>
          <a:p>
            <a:endParaRPr lang="en-US" baseline="0" dirty="0" smtClean="0"/>
          </a:p>
          <a:p>
            <a:r>
              <a:rPr lang="en-US" baseline="0" dirty="0" smtClean="0"/>
              <a:t>To reproduce the picture effects on this slide, do the following:</a:t>
            </a:r>
          </a:p>
          <a:p>
            <a:pPr marL="241653" indent="-241653" defTabSz="966612">
              <a:buFont typeface="+mj-lt"/>
              <a:buAutoNum type="arabicPeriod"/>
              <a:defRPr/>
            </a:pPr>
            <a:r>
              <a:rPr lang="en-US" sz="1300" dirty="0" smtClean="0"/>
              <a:t>On the </a:t>
            </a:r>
            <a:r>
              <a:rPr lang="en-US" sz="1300" b="1" dirty="0" smtClean="0"/>
              <a:t>Home</a:t>
            </a:r>
            <a:r>
              <a:rPr lang="en-US" sz="1300" dirty="0" smtClean="0"/>
              <a:t> tab, in the </a:t>
            </a:r>
            <a:r>
              <a:rPr lang="en-US" sz="1300" b="1" dirty="0" smtClean="0"/>
              <a:t>Slides</a:t>
            </a:r>
            <a:r>
              <a:rPr lang="en-US" sz="1300" dirty="0" smtClean="0"/>
              <a:t> group, click </a:t>
            </a:r>
            <a:r>
              <a:rPr lang="en-US" sz="1300" b="1" dirty="0" smtClean="0"/>
              <a:t>Layout</a:t>
            </a:r>
            <a:r>
              <a:rPr lang="en-US" sz="1300" dirty="0" smtClean="0"/>
              <a:t>, and then click </a:t>
            </a:r>
            <a:r>
              <a:rPr lang="en-US" sz="1300" b="1" dirty="0" smtClean="0"/>
              <a:t>Blank</a:t>
            </a:r>
            <a:r>
              <a:rPr lang="en-US" sz="1300" dirty="0" smtClean="0"/>
              <a:t>.</a:t>
            </a:r>
          </a:p>
          <a:p>
            <a:pPr marL="241653" indent="-241653">
              <a:buFont typeface="+mj-lt"/>
              <a:buAutoNum type="arabicPeriod"/>
            </a:pPr>
            <a:r>
              <a:rPr lang="en-US" sz="1300" dirty="0" smtClean="0"/>
              <a:t>On the </a:t>
            </a:r>
            <a:r>
              <a:rPr lang="en-US" sz="1300" b="1" dirty="0" smtClean="0"/>
              <a:t>Insert</a:t>
            </a:r>
            <a:r>
              <a:rPr lang="en-US" sz="1300" dirty="0" smtClean="0"/>
              <a:t> tab, in the </a:t>
            </a:r>
            <a:r>
              <a:rPr lang="en-US" sz="1300" b="1" dirty="0" smtClean="0"/>
              <a:t>Images </a:t>
            </a:r>
            <a:r>
              <a:rPr lang="en-US" sz="1300" dirty="0" smtClean="0"/>
              <a:t>group, click </a:t>
            </a:r>
            <a:r>
              <a:rPr lang="en-US" sz="1300" b="1" dirty="0" smtClean="0"/>
              <a:t>Picture</a:t>
            </a:r>
            <a:r>
              <a:rPr lang="en-US" sz="1300" dirty="0" smtClean="0"/>
              <a:t>. In the </a:t>
            </a:r>
            <a:r>
              <a:rPr lang="en-US" sz="1300" b="1" dirty="0" smtClean="0"/>
              <a:t>Insert Picture </a:t>
            </a:r>
            <a:r>
              <a:rPr lang="en-US" sz="1300" dirty="0" smtClean="0"/>
              <a:t>dialog box, select a picture, and then click </a:t>
            </a:r>
            <a:r>
              <a:rPr lang="en-US" sz="1300" b="1" dirty="0" smtClean="0"/>
              <a:t>Insert</a:t>
            </a:r>
            <a:r>
              <a:rPr lang="en-US" sz="1300" dirty="0" smtClean="0"/>
              <a:t>. </a:t>
            </a:r>
          </a:p>
          <a:p>
            <a:pPr marL="241653" indent="-241653" defTabSz="966612">
              <a:buFont typeface="+mj-lt"/>
              <a:buAutoNum type="arabicPeriod"/>
              <a:defRPr/>
            </a:pPr>
            <a:r>
              <a:rPr lang="en-US" sz="1300" dirty="0" smtClean="0"/>
              <a:t>On the slide, select the picture. Under </a:t>
            </a:r>
            <a:r>
              <a:rPr lang="en-US" sz="1300" b="1" dirty="0" smtClean="0"/>
              <a:t>Picture Tools</a:t>
            </a:r>
            <a:r>
              <a:rPr lang="en-US" sz="1300" dirty="0" smtClean="0"/>
              <a:t>, on the </a:t>
            </a:r>
            <a:r>
              <a:rPr lang="en-US" sz="1300" b="1" dirty="0" smtClean="0"/>
              <a:t>Format</a:t>
            </a:r>
            <a:r>
              <a:rPr lang="en-US" sz="1300" dirty="0" smtClean="0"/>
              <a:t> tab, in the bottom right corner of the </a:t>
            </a:r>
            <a:r>
              <a:rPr lang="en-US" sz="1300" b="1" dirty="0" smtClean="0"/>
              <a:t>Size</a:t>
            </a:r>
            <a:r>
              <a:rPr lang="en-US" sz="1300" dirty="0" smtClean="0"/>
              <a:t> group, click the </a:t>
            </a:r>
            <a:r>
              <a:rPr lang="en-US" sz="1300" b="1" dirty="0" smtClean="0"/>
              <a:t>Size and Position</a:t>
            </a:r>
            <a:r>
              <a:rPr lang="en-US" sz="1300" dirty="0" smtClean="0"/>
              <a:t> dialog box launcher. In the </a:t>
            </a:r>
            <a:r>
              <a:rPr lang="en-US" sz="1300" b="1" dirty="0" smtClean="0"/>
              <a:t>Format Picture </a:t>
            </a:r>
            <a:r>
              <a:rPr lang="en-US" sz="1300" dirty="0" smtClean="0"/>
              <a:t>dialog box, resize or crop the picture as needed so that the height is set to </a:t>
            </a:r>
            <a:r>
              <a:rPr lang="en-US" sz="1300" b="1" dirty="0" smtClean="0"/>
              <a:t>7.5”</a:t>
            </a:r>
            <a:r>
              <a:rPr lang="en-US" sz="1300" dirty="0" smtClean="0"/>
              <a:t> and the width is set to </a:t>
            </a:r>
            <a:r>
              <a:rPr lang="en-US" sz="1300" b="1" dirty="0" smtClean="0"/>
              <a:t>20”</a:t>
            </a:r>
            <a:r>
              <a:rPr lang="en-US" sz="1300" dirty="0" smtClean="0"/>
              <a:t>. </a:t>
            </a:r>
          </a:p>
          <a:p>
            <a:pPr marL="664546" lvl="1" indent="-181240">
              <a:buFont typeface="Arial" pitchFamily="34" charset="0"/>
              <a:buChar char="•"/>
            </a:pPr>
            <a:r>
              <a:rPr lang="en-US" sz="1300" dirty="0" smtClean="0"/>
              <a:t>To crop the picture, click </a:t>
            </a:r>
            <a:r>
              <a:rPr lang="en-US" sz="1300" b="1" dirty="0" smtClean="0"/>
              <a:t>Crop</a:t>
            </a:r>
            <a:r>
              <a:rPr lang="en-US" sz="1300" dirty="0" smtClean="0"/>
              <a:t> in the left pane, and in the </a:t>
            </a:r>
            <a:r>
              <a:rPr lang="en-US" sz="1300" b="1" dirty="0" smtClean="0"/>
              <a:t>Crop</a:t>
            </a:r>
            <a:r>
              <a:rPr lang="en-US" sz="1300" dirty="0" smtClean="0"/>
              <a:t> pane, under </a:t>
            </a:r>
            <a:r>
              <a:rPr lang="en-US" sz="1300" b="1" dirty="0" smtClean="0"/>
              <a:t>Crop position</a:t>
            </a:r>
            <a:r>
              <a:rPr lang="en-US" sz="1300" dirty="0" smtClean="0"/>
              <a:t>, enter values into the </a:t>
            </a:r>
            <a:r>
              <a:rPr lang="en-US" sz="1300" b="1" dirty="0" smtClean="0"/>
              <a:t>Height</a:t>
            </a:r>
            <a:r>
              <a:rPr lang="en-US" sz="1300" dirty="0" smtClean="0"/>
              <a:t>, </a:t>
            </a:r>
            <a:r>
              <a:rPr lang="en-US" sz="1300" b="1" dirty="0" smtClean="0"/>
              <a:t>Width</a:t>
            </a:r>
            <a:r>
              <a:rPr lang="en-US" sz="1300" dirty="0" smtClean="0"/>
              <a:t>, </a:t>
            </a:r>
            <a:r>
              <a:rPr lang="en-US" sz="1300" b="1" dirty="0" smtClean="0"/>
              <a:t>Left</a:t>
            </a:r>
            <a:r>
              <a:rPr lang="en-US" sz="1300" dirty="0" smtClean="0"/>
              <a:t>, and </a:t>
            </a:r>
            <a:r>
              <a:rPr lang="en-US" sz="1300" b="1" dirty="0" smtClean="0"/>
              <a:t>Top</a:t>
            </a:r>
            <a:r>
              <a:rPr lang="en-US" sz="1300" dirty="0" smtClean="0"/>
              <a:t> boxes. </a:t>
            </a:r>
          </a:p>
          <a:p>
            <a:pPr marL="664546" lvl="1" indent="-181240">
              <a:buFont typeface="Arial" pitchFamily="34" charset="0"/>
              <a:buChar char="•"/>
            </a:pPr>
            <a:r>
              <a:rPr lang="en-US" sz="1300" dirty="0" smtClean="0"/>
              <a:t>To resize the picture, click </a:t>
            </a:r>
            <a:r>
              <a:rPr lang="en-US" sz="1300" b="1" dirty="0" smtClean="0"/>
              <a:t>Size</a:t>
            </a:r>
            <a:r>
              <a:rPr lang="en-US" sz="1300" dirty="0" smtClean="0"/>
              <a:t> in the left pane, and in the </a:t>
            </a:r>
            <a:r>
              <a:rPr lang="en-US" sz="1300" b="1" dirty="0" smtClean="0"/>
              <a:t>Size</a:t>
            </a:r>
            <a:r>
              <a:rPr lang="en-US" sz="1300" dirty="0" smtClean="0"/>
              <a:t> pane, under </a:t>
            </a:r>
            <a:r>
              <a:rPr lang="en-US" sz="1300" b="1" dirty="0" smtClean="0"/>
              <a:t>Size and rotate</a:t>
            </a:r>
            <a:r>
              <a:rPr lang="en-US" sz="1300" dirty="0" smtClean="0"/>
              <a:t>, enter values into the </a:t>
            </a:r>
            <a:r>
              <a:rPr lang="en-US" sz="1300" b="1" dirty="0" smtClean="0"/>
              <a:t>Height</a:t>
            </a:r>
            <a:r>
              <a:rPr lang="en-US" sz="1300" dirty="0" smtClean="0"/>
              <a:t> and </a:t>
            </a:r>
            <a:r>
              <a:rPr lang="en-US" sz="1300" b="1" dirty="0" smtClean="0"/>
              <a:t>Width</a:t>
            </a:r>
            <a:r>
              <a:rPr lang="en-US" sz="1300" dirty="0" smtClean="0"/>
              <a:t> boxes.</a:t>
            </a:r>
          </a:p>
          <a:p>
            <a:pPr marL="241653" indent="-241653">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point to </a:t>
            </a:r>
            <a:r>
              <a:rPr lang="en-US" b="1" baseline="0" dirty="0" smtClean="0"/>
              <a:t>Align</a:t>
            </a:r>
            <a:r>
              <a:rPr lang="en-US" b="0" baseline="0" dirty="0" smtClean="0"/>
              <a:t>,</a:t>
            </a:r>
            <a:r>
              <a:rPr lang="en-US" baseline="0" dirty="0" smtClean="0"/>
              <a:t> and then do the following:</a:t>
            </a:r>
          </a:p>
          <a:p>
            <a:pPr marL="724959" lvl="1" indent="-241653">
              <a:buFont typeface="+mj-lt"/>
              <a:buAutoNum type="arabicPeriod"/>
            </a:pPr>
            <a:r>
              <a:rPr lang="en-US" baseline="0" dirty="0" smtClean="0"/>
              <a:t>Click </a:t>
            </a:r>
            <a:r>
              <a:rPr lang="en-US" b="1" baseline="0" dirty="0" smtClean="0"/>
              <a:t>Align to Slide</a:t>
            </a:r>
            <a:r>
              <a:rPr lang="en-US" baseline="0" dirty="0" smtClean="0"/>
              <a:t>.</a:t>
            </a:r>
          </a:p>
          <a:p>
            <a:pPr marL="724959" lvl="1" indent="-241653">
              <a:buFont typeface="+mj-lt"/>
              <a:buAutoNum type="arabicPeriod"/>
            </a:pPr>
            <a:r>
              <a:rPr lang="en-US" baseline="0" dirty="0" smtClean="0"/>
              <a:t>Click </a:t>
            </a:r>
            <a:r>
              <a:rPr lang="en-US" b="1" baseline="0" dirty="0" smtClean="0"/>
              <a:t>Align</a:t>
            </a:r>
            <a:r>
              <a:rPr lang="en-US" baseline="0" dirty="0" smtClean="0"/>
              <a:t> </a:t>
            </a:r>
            <a:r>
              <a:rPr lang="en-US" b="1" baseline="0" dirty="0" smtClean="0"/>
              <a:t>Left</a:t>
            </a:r>
            <a:r>
              <a:rPr lang="en-US" baseline="0" dirty="0" smtClean="0"/>
              <a:t>.</a:t>
            </a:r>
          </a:p>
          <a:p>
            <a:pPr marL="724959" lvl="1" indent="-241653">
              <a:buFont typeface="+mj-lt"/>
              <a:buAutoNum type="arabicPeriod"/>
            </a:pPr>
            <a:r>
              <a:rPr lang="en-US" baseline="0" dirty="0" smtClean="0"/>
              <a:t>Click </a:t>
            </a:r>
            <a:r>
              <a:rPr lang="en-US" b="1" baseline="0" dirty="0" smtClean="0"/>
              <a:t>Align</a:t>
            </a:r>
            <a:r>
              <a:rPr lang="en-US" baseline="0" dirty="0" smtClean="0"/>
              <a:t> </a:t>
            </a:r>
            <a:r>
              <a:rPr lang="en-US" b="1" baseline="0" dirty="0" smtClean="0"/>
              <a:t>Middle</a:t>
            </a:r>
            <a:r>
              <a:rPr lang="en-US" baseline="0" dirty="0" smtClean="0"/>
              <a:t>.</a:t>
            </a:r>
          </a:p>
          <a:p>
            <a:pPr marL="241653" indent="-241653">
              <a:buFont typeface="+mj-lt"/>
              <a:buAutoNum type="arabicPeriod"/>
            </a:pPr>
            <a:endParaRPr lang="en-US" baseline="0" dirty="0" smtClean="0"/>
          </a:p>
          <a:p>
            <a:pPr marL="241653" indent="-241653">
              <a:buFont typeface="+mj-lt"/>
              <a:buAutoNum type="arabicPeriod"/>
            </a:pPr>
            <a:endParaRPr lang="en-US" baseline="0" dirty="0" smtClean="0"/>
          </a:p>
          <a:p>
            <a:pPr marL="241653" indent="-241653"/>
            <a:r>
              <a:rPr lang="en-US" baseline="0" dirty="0" smtClean="0"/>
              <a:t>To reproduce the first snowflake effect on this slide, do the following:</a:t>
            </a:r>
          </a:p>
          <a:p>
            <a:pPr marL="241653" indent="-241653" defTabSz="966612">
              <a:buFont typeface="+mj-lt"/>
              <a:buAutoNum type="arabicPeriod"/>
              <a:defRPr/>
            </a:pPr>
            <a:r>
              <a:rPr lang="en-US" sz="1300" dirty="0" smtClean="0"/>
              <a:t>On the </a:t>
            </a:r>
            <a:r>
              <a:rPr lang="en-US" sz="1300" b="1" dirty="0" smtClean="0"/>
              <a:t>Insert</a:t>
            </a:r>
            <a:r>
              <a:rPr lang="en-US" sz="1300" dirty="0" smtClean="0"/>
              <a:t> tab, in the </a:t>
            </a:r>
            <a:r>
              <a:rPr lang="en-US" sz="1300" b="1" dirty="0" smtClean="0"/>
              <a:t>Images </a:t>
            </a:r>
            <a:r>
              <a:rPr lang="en-US" sz="1300" dirty="0" smtClean="0"/>
              <a:t>group, click </a:t>
            </a:r>
            <a:r>
              <a:rPr lang="en-US" sz="1300" b="1" dirty="0" smtClean="0"/>
              <a:t>Clip Art</a:t>
            </a:r>
            <a:r>
              <a:rPr lang="en-US" sz="1300" dirty="0" smtClean="0"/>
              <a:t>.</a:t>
            </a:r>
          </a:p>
          <a:p>
            <a:pPr marL="241653" indent="-241653" defTabSz="966612">
              <a:buFont typeface="+mj-lt"/>
              <a:buAutoNum type="arabicPeriod"/>
              <a:defRPr/>
            </a:pPr>
            <a:r>
              <a:rPr lang="en-US" sz="1300" dirty="0" smtClean="0"/>
              <a:t>In the </a:t>
            </a:r>
            <a:r>
              <a:rPr lang="en-US" sz="1300" b="1" dirty="0" smtClean="0"/>
              <a:t>Clip Art</a:t>
            </a:r>
            <a:r>
              <a:rPr lang="en-US" sz="1300" dirty="0" smtClean="0"/>
              <a:t> pane, in the </a:t>
            </a:r>
            <a:r>
              <a:rPr lang="en-US" sz="1300" b="1" dirty="0" smtClean="0"/>
              <a:t>Search for</a:t>
            </a:r>
            <a:r>
              <a:rPr lang="en-US" sz="1300" dirty="0" smtClean="0"/>
              <a:t> box, enter </a:t>
            </a:r>
            <a:r>
              <a:rPr lang="en-US" sz="1300" b="1" dirty="0" smtClean="0"/>
              <a:t>j0299587.wmf</a:t>
            </a:r>
            <a:r>
              <a:rPr lang="en-US" sz="1300" dirty="0" smtClean="0"/>
              <a:t>, clear the </a:t>
            </a:r>
            <a:r>
              <a:rPr lang="en-US" sz="1300" b="1" dirty="0" smtClean="0"/>
              <a:t>Include Office.com content </a:t>
            </a:r>
            <a:r>
              <a:rPr lang="en-US" sz="1300" dirty="0" smtClean="0"/>
              <a:t>check box and then click </a:t>
            </a:r>
            <a:r>
              <a:rPr lang="en-US" sz="1300" b="1" dirty="0" smtClean="0"/>
              <a:t>Go</a:t>
            </a:r>
            <a:r>
              <a:rPr lang="en-US" sz="1300" dirty="0" smtClean="0"/>
              <a:t>. Select the clip art file in the pane to insert it into the slide. Note: If you choose another clip art file, the clip art must be in the Windows Metafile format (.</a:t>
            </a:r>
            <a:r>
              <a:rPr lang="en-US" sz="1300" dirty="0" err="1" smtClean="0"/>
              <a:t>wmf</a:t>
            </a:r>
            <a:r>
              <a:rPr lang="en-US" sz="1300" dirty="0" smtClean="0"/>
              <a:t>). </a:t>
            </a:r>
            <a:endParaRPr lang="en-US" sz="1300" i="1" dirty="0" smtClean="0"/>
          </a:p>
          <a:p>
            <a:pPr marL="241653" indent="-241653" defTabSz="966612">
              <a:buFont typeface="+mj-lt"/>
              <a:buAutoNum type="arabicPeriod"/>
              <a:defRPr/>
            </a:pPr>
            <a:r>
              <a:rPr lang="en-US" sz="1300" dirty="0" smtClean="0"/>
              <a:t>On the slide, select the clip art. On the </a:t>
            </a:r>
            <a:r>
              <a:rPr lang="en-US" sz="1300" b="1" dirty="0" smtClean="0"/>
              <a:t>Home</a:t>
            </a:r>
            <a:r>
              <a:rPr lang="en-US" sz="1300" dirty="0" smtClean="0"/>
              <a:t> tab, in the </a:t>
            </a:r>
            <a:r>
              <a:rPr lang="en-US" sz="1300" b="1" dirty="0" smtClean="0"/>
              <a:t>Drawing</a:t>
            </a:r>
            <a:r>
              <a:rPr lang="en-US" sz="1300" dirty="0" smtClean="0"/>
              <a:t> group, click </a:t>
            </a:r>
            <a:r>
              <a:rPr lang="en-US" sz="1300" b="1" dirty="0" smtClean="0"/>
              <a:t>Arrange</a:t>
            </a:r>
            <a:r>
              <a:rPr lang="en-US" sz="1300" dirty="0" smtClean="0"/>
              <a:t>, and then click </a:t>
            </a:r>
            <a:r>
              <a:rPr lang="en-US" sz="1300" b="1" dirty="0" smtClean="0"/>
              <a:t>Ungroup</a:t>
            </a:r>
            <a:r>
              <a:rPr lang="en-US" sz="1300" dirty="0" smtClean="0"/>
              <a:t>.</a:t>
            </a:r>
          </a:p>
          <a:p>
            <a:pPr marL="241653" indent="-241653" defTabSz="966612">
              <a:buFont typeface="+mj-lt"/>
              <a:buAutoNum type="arabicPeriod"/>
              <a:defRPr/>
            </a:pPr>
            <a:r>
              <a:rPr lang="en-US" sz="1300" dirty="0" smtClean="0"/>
              <a:t>In the </a:t>
            </a:r>
            <a:r>
              <a:rPr lang="en-US" sz="1300" b="1" dirty="0" smtClean="0"/>
              <a:t>Microsoft Office PowerPoint </a:t>
            </a:r>
            <a:r>
              <a:rPr lang="en-US" sz="1300" dirty="0" smtClean="0"/>
              <a:t>dialog box, click </a:t>
            </a:r>
            <a:r>
              <a:rPr lang="en-US" sz="1300" b="1" dirty="0" smtClean="0"/>
              <a:t>Yes</a:t>
            </a:r>
            <a:r>
              <a:rPr lang="en-US" sz="1300" dirty="0" smtClean="0"/>
              <a:t>. </a:t>
            </a:r>
            <a:endParaRPr lang="en-US" sz="1300" i="1" dirty="0" smtClean="0"/>
          </a:p>
          <a:p>
            <a:pPr marL="241653" indent="-241653" defTabSz="966612">
              <a:buFont typeface="+mj-lt"/>
              <a:buAutoNum type="arabicPeriod"/>
              <a:defRPr/>
            </a:pPr>
            <a:r>
              <a:rPr lang="en-US" sz="1300" dirty="0" smtClean="0"/>
              <a:t>On the slide, select the converted clip art. On the </a:t>
            </a:r>
            <a:r>
              <a:rPr lang="en-US" sz="1300" b="1" dirty="0" smtClean="0"/>
              <a:t>Home</a:t>
            </a:r>
            <a:r>
              <a:rPr lang="en-US" sz="1300" dirty="0" smtClean="0"/>
              <a:t> tab, in the </a:t>
            </a:r>
            <a:r>
              <a:rPr lang="en-US" sz="1300" b="1" dirty="0" smtClean="0"/>
              <a:t>Editing</a:t>
            </a:r>
            <a:r>
              <a:rPr lang="en-US" sz="1300" dirty="0" smtClean="0"/>
              <a:t> group, click </a:t>
            </a:r>
            <a:r>
              <a:rPr lang="en-US" sz="1300" b="1" dirty="0" smtClean="0"/>
              <a:t>Select</a:t>
            </a:r>
            <a:r>
              <a:rPr lang="en-US" sz="1300" dirty="0" smtClean="0"/>
              <a:t>, and then click </a:t>
            </a:r>
            <a:r>
              <a:rPr lang="en-US" sz="1300" b="1" dirty="0" smtClean="0"/>
              <a:t>Selection Pane</a:t>
            </a:r>
            <a:r>
              <a:rPr lang="en-US" sz="1300" dirty="0" smtClean="0"/>
              <a:t>. </a:t>
            </a:r>
          </a:p>
          <a:p>
            <a:pPr marL="241653" indent="-241653" defTabSz="966612">
              <a:buFont typeface="+mj-lt"/>
              <a:buAutoNum type="arabicPeriod"/>
              <a:defRPr/>
            </a:pPr>
            <a:r>
              <a:rPr lang="en-US" sz="1300" dirty="0" smtClean="0"/>
              <a:t>In the </a:t>
            </a:r>
            <a:r>
              <a:rPr lang="en-US" sz="1300" b="1" dirty="0" smtClean="0"/>
              <a:t>Selection and Visibility </a:t>
            </a:r>
            <a:r>
              <a:rPr lang="en-US" sz="1300" dirty="0" smtClean="0"/>
              <a:t>task</a:t>
            </a:r>
            <a:r>
              <a:rPr lang="en-US" sz="1300" b="1" dirty="0" smtClean="0"/>
              <a:t> </a:t>
            </a:r>
            <a:r>
              <a:rPr lang="en-US" sz="1300" dirty="0" smtClean="0"/>
              <a:t>pane, select the top-level group. On the </a:t>
            </a:r>
            <a:r>
              <a:rPr lang="en-US" sz="1300" b="1" dirty="0" smtClean="0"/>
              <a:t>Home</a:t>
            </a:r>
            <a:r>
              <a:rPr lang="en-US" sz="1300" dirty="0" smtClean="0"/>
              <a:t> tab, in the </a:t>
            </a:r>
            <a:r>
              <a:rPr lang="en-US" sz="1300" b="1" dirty="0" smtClean="0"/>
              <a:t>Drawing</a:t>
            </a:r>
            <a:r>
              <a:rPr lang="en-US" sz="1300" dirty="0" smtClean="0"/>
              <a:t> group, click </a:t>
            </a:r>
            <a:r>
              <a:rPr lang="en-US" sz="1300" b="1" dirty="0" smtClean="0"/>
              <a:t>Arrange</a:t>
            </a:r>
            <a:r>
              <a:rPr lang="en-US" sz="1300" dirty="0" smtClean="0"/>
              <a:t>, and then click </a:t>
            </a:r>
            <a:r>
              <a:rPr lang="en-US" sz="1300" b="1" dirty="0" smtClean="0"/>
              <a:t>Ungroup</a:t>
            </a:r>
            <a:r>
              <a:rPr lang="en-US" sz="1300" dirty="0" smtClean="0"/>
              <a:t>. </a:t>
            </a:r>
          </a:p>
          <a:p>
            <a:pPr marL="241653" indent="-241653" defTabSz="966612">
              <a:buFont typeface="+mj-lt"/>
              <a:buAutoNum type="arabicPeriod"/>
              <a:defRPr/>
            </a:pPr>
            <a:r>
              <a:rPr lang="en-US" sz="1300" dirty="0" smtClean="0"/>
              <a:t>Also in the </a:t>
            </a:r>
            <a:r>
              <a:rPr lang="en-US" sz="1300" b="1" dirty="0" smtClean="0"/>
              <a:t>Selection and Visibility</a:t>
            </a:r>
            <a:r>
              <a:rPr lang="en-US" sz="1300" dirty="0" smtClean="0"/>
              <a:t> pane, do the following:</a:t>
            </a:r>
          </a:p>
          <a:p>
            <a:pPr marL="724959" lvl="1" indent="-241653" defTabSz="966612">
              <a:buFont typeface="+mj-lt"/>
              <a:buAutoNum type="arabicPeriod"/>
              <a:defRPr/>
            </a:pPr>
            <a:r>
              <a:rPr lang="en-US" sz="1300" dirty="0" smtClean="0"/>
              <a:t>Select the </a:t>
            </a:r>
            <a:r>
              <a:rPr lang="en-US" sz="1300" b="1" dirty="0" err="1" smtClean="0"/>
              <a:t>Autoshape</a:t>
            </a:r>
            <a:r>
              <a:rPr lang="en-US" sz="1300" dirty="0" smtClean="0"/>
              <a:t> object, and then press DELETE. </a:t>
            </a:r>
          </a:p>
          <a:p>
            <a:pPr marL="724959" lvl="1" indent="-241653" defTabSz="966612">
              <a:buFont typeface="+mj-lt"/>
              <a:buAutoNum type="arabicPeriod"/>
              <a:defRPr/>
            </a:pPr>
            <a:r>
              <a:rPr lang="en-US" sz="1300" dirty="0" smtClean="0"/>
              <a:t>Press and hold CTRL+SHIFT, select all of the rectangle shapes, and then press DELETE.</a:t>
            </a:r>
          </a:p>
          <a:p>
            <a:pPr marL="241653" lvl="1" indent="-241653" defTabSz="966612">
              <a:buFont typeface="+mj-lt"/>
              <a:buAutoNum type="arabicPeriod" startAt="8"/>
              <a:defRPr/>
            </a:pPr>
            <a:r>
              <a:rPr lang="en-US" sz="1300" dirty="0" smtClean="0"/>
              <a:t>Also in the </a:t>
            </a:r>
            <a:r>
              <a:rPr lang="en-US" sz="1300" b="1" dirty="0" smtClean="0"/>
              <a:t>Selection and Visibility</a:t>
            </a:r>
            <a:r>
              <a:rPr lang="en-US" sz="1300" dirty="0" smtClean="0"/>
              <a:t> task pane, p</a:t>
            </a:r>
            <a:r>
              <a:rPr lang="en-US" baseline="0" dirty="0" smtClean="0"/>
              <a:t>ress and hold CTRL</a:t>
            </a:r>
            <a:r>
              <a:rPr lang="en-US" sz="1300" dirty="0" smtClean="0"/>
              <a:t>+SHIFT</a:t>
            </a:r>
            <a:r>
              <a:rPr lang="en-US" baseline="0" dirty="0" smtClean="0"/>
              <a:t>, and then select all the freeform shapes. On the </a:t>
            </a:r>
            <a:r>
              <a:rPr lang="en-US" b="1" baseline="0" dirty="0" smtClean="0"/>
              <a:t>Home</a:t>
            </a:r>
            <a:r>
              <a:rPr lang="en-US" baseline="0" dirty="0" smtClean="0"/>
              <a:t> tab, in the </a:t>
            </a:r>
            <a:r>
              <a:rPr lang="en-US" b="1" baseline="0" dirty="0" smtClean="0"/>
              <a:t>Drawing</a:t>
            </a:r>
            <a:r>
              <a:rPr lang="en-US" baseline="0" dirty="0" smtClean="0"/>
              <a:t> group, click the arrow under </a:t>
            </a:r>
            <a:r>
              <a:rPr lang="en-US" b="1" baseline="0" dirty="0" smtClean="0"/>
              <a:t>Arrange</a:t>
            </a:r>
            <a:r>
              <a:rPr lang="en-US" baseline="0" dirty="0" smtClean="0"/>
              <a:t>, and then click </a:t>
            </a:r>
            <a:r>
              <a:rPr lang="en-US" b="1" baseline="0" dirty="0" smtClean="0"/>
              <a:t>Group</a:t>
            </a:r>
            <a:r>
              <a:rPr lang="en-US" baseline="0" dirty="0" smtClean="0"/>
              <a:t>.</a:t>
            </a:r>
          </a:p>
          <a:p>
            <a:pPr marL="241653" lvl="1" indent="-241653" defTabSz="966612">
              <a:buFont typeface="+mj-lt"/>
              <a:buAutoNum type="arabicPeriod" startAt="8"/>
              <a:defRPr/>
            </a:pPr>
            <a:r>
              <a:rPr lang="en-US" sz="1300" dirty="0" smtClean="0"/>
              <a:t>Also in the </a:t>
            </a:r>
            <a:r>
              <a:rPr lang="en-US" sz="1300" b="1" dirty="0" smtClean="0"/>
              <a:t>Selection and Visibility</a:t>
            </a:r>
            <a:r>
              <a:rPr lang="en-US" sz="1300" dirty="0" smtClean="0"/>
              <a:t> task pane, s</a:t>
            </a:r>
            <a:r>
              <a:rPr lang="en-US" baseline="0" dirty="0" smtClean="0"/>
              <a:t>elect the group of objects (the snowflake). On the </a:t>
            </a:r>
            <a:r>
              <a:rPr lang="en-US" b="1" baseline="0" dirty="0" smtClean="0"/>
              <a:t>Home</a:t>
            </a:r>
            <a:r>
              <a:rPr lang="en-US" baseline="0" dirty="0" smtClean="0"/>
              <a:t> tab, in the </a:t>
            </a:r>
            <a:r>
              <a:rPr lang="en-US" b="1" baseline="0" dirty="0" smtClean="0"/>
              <a:t>Drawing</a:t>
            </a:r>
            <a:r>
              <a:rPr lang="en-US" baseline="0" dirty="0" smtClean="0"/>
              <a:t> group, click the arrow next to </a:t>
            </a:r>
            <a:r>
              <a:rPr lang="en-US" b="1" baseline="0" dirty="0" smtClean="0"/>
              <a:t>Shape</a:t>
            </a:r>
            <a:r>
              <a:rPr lang="en-US" baseline="0" dirty="0" smtClean="0"/>
              <a:t> </a:t>
            </a:r>
            <a:r>
              <a:rPr lang="en-US" b="1" baseline="0" dirty="0" smtClean="0"/>
              <a:t>Fill</a:t>
            </a:r>
            <a:r>
              <a:rPr lang="en-US" baseline="0" dirty="0" smtClean="0"/>
              <a:t>, and then under </a:t>
            </a:r>
            <a:r>
              <a:rPr lang="en-US" b="1" baseline="0" dirty="0" smtClean="0"/>
              <a:t>Theme</a:t>
            </a:r>
            <a:r>
              <a:rPr lang="en-US" baseline="0" dirty="0" smtClean="0"/>
              <a:t> </a:t>
            </a:r>
            <a:r>
              <a:rPr lang="en-US" b="1" baseline="0" dirty="0" smtClean="0"/>
              <a:t>Colors</a:t>
            </a:r>
            <a:r>
              <a:rPr lang="en-US" baseline="0" dirty="0" smtClean="0"/>
              <a:t> click </a:t>
            </a:r>
            <a:r>
              <a:rPr lang="en-US" b="1" baseline="0" dirty="0" smtClean="0"/>
              <a:t>White, Background 1 </a:t>
            </a:r>
            <a:r>
              <a:rPr lang="en-US" baseline="0" dirty="0" smtClean="0"/>
              <a:t>(first row, first option from the left).</a:t>
            </a:r>
          </a:p>
          <a:p>
            <a:pPr marL="241653" lvl="1" indent="-241653" defTabSz="966612">
              <a:buFont typeface="+mj-lt"/>
              <a:buAutoNum type="arabicPeriod" startAt="8"/>
              <a:defRPr/>
            </a:pPr>
            <a:r>
              <a:rPr lang="en-US" baseline="0" dirty="0" smtClean="0"/>
              <a:t>On the slide, right-click the group of objects and then click </a:t>
            </a:r>
            <a:r>
              <a:rPr lang="en-US" b="1" baseline="0" dirty="0" smtClean="0"/>
              <a:t>Cut</a:t>
            </a:r>
            <a:r>
              <a:rPr lang="en-US" baseline="0" dirty="0" smtClean="0"/>
              <a:t>. On the </a:t>
            </a:r>
            <a:r>
              <a:rPr lang="en-US" b="1" baseline="0" dirty="0" smtClean="0"/>
              <a:t>Home</a:t>
            </a:r>
            <a:r>
              <a:rPr lang="en-US" baseline="0" dirty="0" smtClean="0"/>
              <a:t> tab, in the </a:t>
            </a:r>
            <a:r>
              <a:rPr lang="en-US" b="1" baseline="0" dirty="0" smtClean="0"/>
              <a:t>Clipboard</a:t>
            </a:r>
            <a:r>
              <a:rPr lang="en-US" baseline="0" dirty="0" smtClean="0"/>
              <a:t> group, click the arrow under </a:t>
            </a:r>
            <a:r>
              <a:rPr lang="en-US" b="1" baseline="0" dirty="0" smtClean="0"/>
              <a:t>Paste</a:t>
            </a:r>
            <a:r>
              <a:rPr lang="en-US" b="0" baseline="0" dirty="0" smtClean="0"/>
              <a:t>,</a:t>
            </a:r>
            <a:r>
              <a:rPr lang="en-US" baseline="0" dirty="0" smtClean="0"/>
              <a:t> and then click </a:t>
            </a:r>
            <a:r>
              <a:rPr lang="en-US" b="1" baseline="0" dirty="0" smtClean="0"/>
              <a:t>Paste</a:t>
            </a:r>
            <a:r>
              <a:rPr lang="en-US" baseline="0" dirty="0" smtClean="0"/>
              <a:t> </a:t>
            </a:r>
            <a:r>
              <a:rPr lang="en-US" b="1" baseline="0" dirty="0" smtClean="0"/>
              <a:t>Special</a:t>
            </a:r>
            <a:r>
              <a:rPr lang="en-US" baseline="0" dirty="0" smtClean="0"/>
              <a:t>. In the </a:t>
            </a:r>
            <a:r>
              <a:rPr lang="en-US" b="1" baseline="0" dirty="0" smtClean="0"/>
              <a:t>Paste</a:t>
            </a:r>
            <a:r>
              <a:rPr lang="en-US" baseline="0" dirty="0" smtClean="0"/>
              <a:t> </a:t>
            </a:r>
            <a:r>
              <a:rPr lang="en-US" b="1" baseline="0" dirty="0" smtClean="0"/>
              <a:t>Special</a:t>
            </a:r>
            <a:r>
              <a:rPr lang="en-US" baseline="0" dirty="0" smtClean="0"/>
              <a:t> dialog box, check </a:t>
            </a:r>
            <a:r>
              <a:rPr lang="en-US" b="1" baseline="0" dirty="0" smtClean="0"/>
              <a:t>Paste</a:t>
            </a:r>
            <a:r>
              <a:rPr lang="en-US" baseline="0" dirty="0" smtClean="0"/>
              <a:t>, and then under </a:t>
            </a:r>
            <a:r>
              <a:rPr lang="en-US" b="1" baseline="0" dirty="0" smtClean="0"/>
              <a:t>As</a:t>
            </a:r>
            <a:r>
              <a:rPr lang="en-US" baseline="0" dirty="0" smtClean="0"/>
              <a:t>, select </a:t>
            </a:r>
            <a:r>
              <a:rPr lang="en-US" b="1" baseline="0" dirty="0" smtClean="0"/>
              <a:t>Picture (PNG)</a:t>
            </a:r>
            <a:r>
              <a:rPr lang="en-US" baseline="0" dirty="0" smtClean="0"/>
              <a:t>.</a:t>
            </a:r>
          </a:p>
          <a:p>
            <a:pPr marL="241653" lvl="1" indent="-241653" defTabSz="966612">
              <a:buFont typeface="+mj-lt"/>
              <a:buAutoNum type="arabicPeriod" startAt="8"/>
              <a:defRPr/>
            </a:pPr>
            <a:r>
              <a:rPr lang="en-US" baseline="0" dirty="0" smtClean="0"/>
              <a:t>On the slide, select the new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a:t>
            </a:r>
            <a:r>
              <a:rPr lang="en-US" b="0" baseline="0" dirty="0" smtClean="0"/>
              <a:t>, </a:t>
            </a:r>
            <a:r>
              <a:rPr lang="en-US" baseline="0" dirty="0" smtClean="0"/>
              <a:t>do the following:</a:t>
            </a:r>
          </a:p>
          <a:p>
            <a:pPr marL="724959" lvl="1" indent="-241653" defTabSz="966612">
              <a:buFont typeface="Arial" pitchFamily="34" charset="0"/>
              <a:buChar char="•"/>
              <a:defRPr/>
            </a:pPr>
            <a:r>
              <a:rPr lang="en-US" sz="1300" dirty="0" smtClean="0"/>
              <a:t>In the </a:t>
            </a:r>
            <a:r>
              <a:rPr lang="en-US" sz="1300" b="1" dirty="0" smtClean="0"/>
              <a:t>Height </a:t>
            </a:r>
            <a:r>
              <a:rPr lang="en-US" sz="1300" dirty="0" smtClean="0"/>
              <a:t>box, enter </a:t>
            </a:r>
            <a:r>
              <a:rPr lang="en-US" sz="1300" b="1" dirty="0" smtClean="0"/>
              <a:t>1”</a:t>
            </a:r>
            <a:r>
              <a:rPr lang="en-US" sz="1300" dirty="0" smtClean="0"/>
              <a:t>.</a:t>
            </a:r>
          </a:p>
          <a:p>
            <a:pPr marL="724959" lvl="1" indent="-241653" defTabSz="966612">
              <a:buFont typeface="Arial" pitchFamily="34" charset="0"/>
              <a:buChar char="•"/>
              <a:defRPr/>
            </a:pPr>
            <a:r>
              <a:rPr lang="en-US" sz="1300" dirty="0" smtClean="0"/>
              <a:t>In the </a:t>
            </a:r>
            <a:r>
              <a:rPr lang="en-US" sz="1300" b="1" dirty="0" smtClean="0"/>
              <a:t>Width</a:t>
            </a:r>
            <a:r>
              <a:rPr lang="en-US" sz="1300" dirty="0" smtClean="0"/>
              <a:t> box, enter </a:t>
            </a:r>
            <a:r>
              <a:rPr lang="en-US" sz="1300" b="1" dirty="0" smtClean="0"/>
              <a:t>0.87”</a:t>
            </a:r>
            <a:r>
              <a:rPr lang="en-US" sz="1300" dirty="0" smtClean="0"/>
              <a:t>.</a:t>
            </a:r>
          </a:p>
          <a:p>
            <a:pPr marL="724959" lvl="1" indent="-241653" defTabSz="966612">
              <a:buFont typeface="Arial" pitchFamily="34" charset="0"/>
              <a:buChar char="•"/>
              <a:defRPr/>
            </a:pPr>
            <a:r>
              <a:rPr lang="en-US" sz="1300" dirty="0" smtClean="0"/>
              <a:t>In the </a:t>
            </a:r>
            <a:r>
              <a:rPr lang="en-US" sz="1300" b="1" dirty="0" smtClean="0"/>
              <a:t>Rotation</a:t>
            </a:r>
            <a:r>
              <a:rPr lang="en-US" sz="1300" dirty="0" smtClean="0"/>
              <a:t> box, enter </a:t>
            </a:r>
            <a:r>
              <a:rPr lang="en-US" sz="1300" b="1" dirty="0" smtClean="0"/>
              <a:t>20</a:t>
            </a:r>
            <a:r>
              <a:rPr lang="en-US" sz="1300" b="1" dirty="0" smtClean="0">
                <a:latin typeface="Arial"/>
                <a:cs typeface="Arial"/>
              </a:rPr>
              <a:t>°.</a:t>
            </a:r>
            <a:endParaRPr lang="en-US" baseline="0" dirty="0" smtClean="0"/>
          </a:p>
          <a:p>
            <a:pPr marL="241653" indent="-241653">
              <a:buFont typeface="+mj-lt"/>
              <a:buAutoNum type="arabicPeriod" startAt="12"/>
            </a:pPr>
            <a:r>
              <a:rPr lang="en-US" baseline="0" dirty="0" smtClean="0"/>
              <a:t>Drag the snowflake into the top left corner of the picture.</a:t>
            </a:r>
          </a:p>
          <a:p>
            <a:pPr marL="241653" indent="-241653">
              <a:buFont typeface="+mj-lt"/>
              <a:buAutoNum type="arabicPeriod" startAt="12"/>
            </a:pPr>
            <a:endParaRPr lang="en-US" dirty="0" smtClean="0"/>
          </a:p>
          <a:p>
            <a:pPr marL="241653" indent="-241653">
              <a:buFont typeface="+mj-lt"/>
              <a:buAutoNum type="arabicPeriod" startAt="12"/>
            </a:pPr>
            <a:endParaRPr lang="en-US" dirty="0" smtClean="0"/>
          </a:p>
          <a:p>
            <a:pPr marL="241653" indent="-241653"/>
            <a:r>
              <a:rPr lang="en-US" dirty="0" smtClean="0"/>
              <a:t>To reproduce the second snowflake effect on this</a:t>
            </a:r>
            <a:r>
              <a:rPr lang="en-US" baseline="0" dirty="0" smtClean="0"/>
              <a:t> slide, do the following:</a:t>
            </a:r>
            <a:endParaRPr lang="en-US" dirty="0" smtClean="0"/>
          </a:p>
          <a:p>
            <a:pPr marL="241653" indent="-241653">
              <a:buFont typeface="+mj-lt"/>
              <a:buAutoNum type="arabicPeriod"/>
            </a:pPr>
            <a:r>
              <a:rPr lang="en-US" dirty="0" smtClean="0"/>
              <a:t>On the slide, select the snowflake</a:t>
            </a:r>
            <a:r>
              <a:rPr lang="en-US" baseline="0" dirty="0" smtClean="0"/>
              <a:t>. </a:t>
            </a:r>
            <a:r>
              <a:rPr lang="en-US" sz="1300" dirty="0" smtClean="0"/>
              <a:t>On the </a:t>
            </a:r>
            <a:r>
              <a:rPr lang="en-US" sz="1300" b="1" dirty="0" smtClean="0"/>
              <a:t>Home</a:t>
            </a:r>
            <a:r>
              <a:rPr lang="en-US" sz="1300" dirty="0" smtClean="0"/>
              <a:t> tab, in the </a:t>
            </a:r>
            <a:r>
              <a:rPr lang="en-US" sz="1300" b="1" dirty="0" smtClean="0"/>
              <a:t>Clipboard</a:t>
            </a:r>
            <a:r>
              <a:rPr lang="en-US" sz="1300" dirty="0" smtClean="0"/>
              <a:t> group, click the arrow to the right of </a:t>
            </a:r>
            <a:r>
              <a:rPr lang="en-US" sz="1300" b="1" dirty="0" smtClean="0"/>
              <a:t>Copy</a:t>
            </a:r>
            <a:r>
              <a:rPr lang="en-US" sz="1300" dirty="0" smtClean="0"/>
              <a:t>, and then click </a:t>
            </a:r>
            <a:r>
              <a:rPr lang="en-US" sz="1300" b="1" dirty="0" smtClean="0"/>
              <a:t>Duplicate</a:t>
            </a:r>
            <a:r>
              <a:rPr lang="en-US" sz="1300" dirty="0" smtClean="0"/>
              <a:t>.</a:t>
            </a:r>
            <a:endParaRPr lang="en-US" baseline="0" dirty="0" smtClean="0"/>
          </a:p>
          <a:p>
            <a:pPr marL="241653" indent="-241653">
              <a:buFont typeface="+mj-lt"/>
              <a:buAutoNum type="arabicPeriod"/>
            </a:pPr>
            <a:r>
              <a:rPr lang="en-US" baseline="0" dirty="0" smtClean="0"/>
              <a:t>Select the second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724959" lvl="1" indent="-241653" defTabSz="966612">
              <a:buFont typeface="Arial" pitchFamily="34" charset="0"/>
              <a:buChar char="•"/>
              <a:defRPr/>
            </a:pPr>
            <a:r>
              <a:rPr lang="en-US" sz="1300" dirty="0" smtClean="0"/>
              <a:t>In the </a:t>
            </a:r>
            <a:r>
              <a:rPr lang="en-US" sz="1300" b="1" dirty="0" smtClean="0"/>
              <a:t>Height </a:t>
            </a:r>
            <a:r>
              <a:rPr lang="en-US" sz="1300" dirty="0" smtClean="0"/>
              <a:t>box, enter </a:t>
            </a:r>
            <a:r>
              <a:rPr lang="en-US" sz="1300" b="1" dirty="0" smtClean="0"/>
              <a:t>0.42”</a:t>
            </a:r>
            <a:r>
              <a:rPr lang="en-US" sz="1300" dirty="0" smtClean="0"/>
              <a:t>.</a:t>
            </a:r>
          </a:p>
          <a:p>
            <a:pPr marL="724959" lvl="1" indent="-241653" defTabSz="966612">
              <a:buFont typeface="Arial" pitchFamily="34" charset="0"/>
              <a:buChar char="•"/>
              <a:defRPr/>
            </a:pPr>
            <a:r>
              <a:rPr lang="en-US" sz="1300" dirty="0" smtClean="0"/>
              <a:t>In the </a:t>
            </a:r>
            <a:r>
              <a:rPr lang="en-US" sz="1300" b="1" dirty="0" smtClean="0"/>
              <a:t>Width</a:t>
            </a:r>
            <a:r>
              <a:rPr lang="en-US" sz="1300" dirty="0" smtClean="0"/>
              <a:t> box, enter </a:t>
            </a:r>
            <a:r>
              <a:rPr lang="en-US" sz="1300" b="1" dirty="0" smtClean="0"/>
              <a:t>0.36”</a:t>
            </a:r>
            <a:r>
              <a:rPr lang="en-US" sz="1300" dirty="0" smtClean="0"/>
              <a:t>.</a:t>
            </a:r>
          </a:p>
          <a:p>
            <a:pPr marL="724959" lvl="1" indent="-241653" defTabSz="966612">
              <a:buFont typeface="Arial" pitchFamily="34" charset="0"/>
              <a:buChar char="•"/>
              <a:defRPr/>
            </a:pPr>
            <a:r>
              <a:rPr lang="en-US" sz="1300" dirty="0" smtClean="0"/>
              <a:t>In the </a:t>
            </a:r>
            <a:r>
              <a:rPr lang="en-US" sz="1300" b="1" dirty="0" smtClean="0"/>
              <a:t>Rotation</a:t>
            </a:r>
            <a:r>
              <a:rPr lang="en-US" sz="1300" dirty="0" smtClean="0"/>
              <a:t> box, enter </a:t>
            </a:r>
            <a:r>
              <a:rPr lang="en-US" sz="1300" b="1" dirty="0" smtClean="0"/>
              <a:t>20</a:t>
            </a:r>
            <a:r>
              <a:rPr lang="en-US" sz="1300" b="1" dirty="0" smtClean="0">
                <a:latin typeface="Arial"/>
                <a:cs typeface="Arial"/>
              </a:rPr>
              <a:t>°</a:t>
            </a:r>
            <a:r>
              <a:rPr lang="en-US" sz="1300" dirty="0" smtClean="0">
                <a:latin typeface="Arial"/>
                <a:cs typeface="Arial"/>
              </a:rPr>
              <a:t>.</a:t>
            </a:r>
            <a:endParaRPr lang="en-US" sz="1300" dirty="0" smtClean="0"/>
          </a:p>
          <a:p>
            <a:pPr marL="241653" indent="-241653">
              <a:buFont typeface="+mj-lt"/>
              <a:buAutoNum type="arabicPeriod"/>
            </a:pPr>
            <a:r>
              <a:rPr lang="en-US" baseline="0" dirty="0" smtClean="0"/>
              <a:t>Drag the second snowflake off the left edge of the slide. </a:t>
            </a:r>
            <a:endParaRPr lang="en-US" i="1" baseline="0" dirty="0" smtClean="0"/>
          </a:p>
          <a:p>
            <a:pPr marL="241653" indent="-241653">
              <a:buFont typeface="+mj-lt"/>
              <a:buAutoNum type="arabicPeriod"/>
            </a:pPr>
            <a:endParaRPr lang="en-US" dirty="0" smtClean="0"/>
          </a:p>
          <a:p>
            <a:pPr marL="241653" indent="-241653">
              <a:buFont typeface="+mj-lt"/>
              <a:buAutoNum type="arabicPeriod"/>
            </a:pPr>
            <a:endParaRPr lang="en-US" dirty="0" smtClean="0"/>
          </a:p>
          <a:p>
            <a:pPr marL="241653" indent="-241653"/>
            <a:r>
              <a:rPr lang="en-US" dirty="0" smtClean="0"/>
              <a:t>To reproduce the third snowflake effect on this slide, do the following:</a:t>
            </a:r>
          </a:p>
          <a:p>
            <a:pPr marL="241653" indent="-241653">
              <a:buFont typeface="+mj-lt"/>
              <a:buAutoNum type="arabicPeriod"/>
            </a:pPr>
            <a:r>
              <a:rPr lang="en-US" dirty="0" smtClean="0"/>
              <a:t>Select the second</a:t>
            </a:r>
            <a:r>
              <a:rPr lang="en-US" baseline="0" dirty="0" smtClean="0"/>
              <a:t> </a:t>
            </a:r>
            <a:r>
              <a:rPr lang="en-US" dirty="0" smtClean="0"/>
              <a:t>snowflake</a:t>
            </a:r>
            <a:r>
              <a:rPr lang="en-US" baseline="0" dirty="0" smtClean="0"/>
              <a:t> picture on the slide. </a:t>
            </a:r>
            <a:r>
              <a:rPr lang="en-US" sz="1300" dirty="0" smtClean="0"/>
              <a:t>On the </a:t>
            </a:r>
            <a:r>
              <a:rPr lang="en-US" sz="1300" b="1" dirty="0" smtClean="0"/>
              <a:t>Home</a:t>
            </a:r>
            <a:r>
              <a:rPr lang="en-US" sz="1300" dirty="0" smtClean="0"/>
              <a:t> tab, in the </a:t>
            </a:r>
            <a:r>
              <a:rPr lang="en-US" sz="1300" b="1" dirty="0" smtClean="0"/>
              <a:t>Clipboard</a:t>
            </a:r>
            <a:r>
              <a:rPr lang="en-US" sz="1300" dirty="0" smtClean="0"/>
              <a:t> group, click the arrow to the right of </a:t>
            </a:r>
            <a:r>
              <a:rPr lang="en-US" sz="1300" b="1" dirty="0" smtClean="0"/>
              <a:t>Copy</a:t>
            </a:r>
            <a:r>
              <a:rPr lang="en-US" sz="1300" dirty="0" smtClean="0"/>
              <a:t>, and then click </a:t>
            </a:r>
            <a:r>
              <a:rPr lang="en-US" sz="1300" b="1" dirty="0" smtClean="0"/>
              <a:t>Duplicate</a:t>
            </a:r>
            <a:r>
              <a:rPr lang="en-US" sz="1300" dirty="0" smtClean="0"/>
              <a:t>.</a:t>
            </a:r>
            <a:endParaRPr lang="en-US" baseline="0" dirty="0" smtClean="0"/>
          </a:p>
          <a:p>
            <a:pPr marL="241653" indent="-241653">
              <a:buFont typeface="+mj-lt"/>
              <a:buAutoNum type="arabicPeriod"/>
            </a:pPr>
            <a:r>
              <a:rPr lang="en-US" baseline="0" dirty="0" smtClean="0"/>
              <a:t>Select the third snowflake. Under </a:t>
            </a:r>
            <a:r>
              <a:rPr lang="en-US" b="1" baseline="0" dirty="0" smtClean="0"/>
              <a:t>Picture Tools</a:t>
            </a:r>
            <a:r>
              <a:rPr lang="en-US" baseline="0" dirty="0" smtClean="0"/>
              <a:t>, on the </a:t>
            </a:r>
            <a:r>
              <a:rPr lang="en-US" b="1" baseline="0" dirty="0" smtClean="0"/>
              <a:t>Format</a:t>
            </a:r>
            <a:r>
              <a:rPr lang="en-US" baseline="0" dirty="0" smtClean="0"/>
              <a:t> tab, in the bottom right corner of the </a:t>
            </a:r>
            <a:r>
              <a:rPr lang="en-US" b="1" baseline="0" dirty="0" smtClean="0"/>
              <a:t>Size</a:t>
            </a:r>
            <a:r>
              <a:rPr lang="en-US" baseline="0" dirty="0" smtClean="0"/>
              <a:t> group, click the </a:t>
            </a:r>
            <a:r>
              <a:rPr lang="en-US" b="1" baseline="0" dirty="0" smtClean="0"/>
              <a:t>Size and Position</a:t>
            </a:r>
            <a:r>
              <a:rPr lang="en-US" baseline="0" dirty="0" smtClean="0"/>
              <a:t> dialog box launcher. In the </a:t>
            </a:r>
            <a:r>
              <a:rPr lang="en-US" b="1" baseline="0" dirty="0" smtClean="0"/>
              <a:t>Format Picture </a:t>
            </a:r>
            <a:r>
              <a:rPr lang="en-US" baseline="0" dirty="0" smtClean="0"/>
              <a:t>dialog box, on the </a:t>
            </a:r>
            <a:r>
              <a:rPr lang="en-US" b="1" baseline="0" dirty="0" smtClean="0"/>
              <a:t>Size</a:t>
            </a:r>
            <a:r>
              <a:rPr lang="en-US" baseline="0" dirty="0" smtClean="0"/>
              <a:t> tab, under </a:t>
            </a:r>
            <a:r>
              <a:rPr lang="en-US" b="1" baseline="0" dirty="0" smtClean="0"/>
              <a:t>Size and rotation </a:t>
            </a:r>
            <a:r>
              <a:rPr lang="en-US" baseline="0" dirty="0" smtClean="0"/>
              <a:t>do the following:</a:t>
            </a:r>
          </a:p>
          <a:p>
            <a:pPr marL="724959" lvl="1" indent="-241653" defTabSz="966612">
              <a:buFont typeface="Arial" pitchFamily="34" charset="0"/>
              <a:buChar char="•"/>
              <a:defRPr/>
            </a:pPr>
            <a:r>
              <a:rPr lang="en-US" sz="1300" dirty="0" smtClean="0"/>
              <a:t>In the </a:t>
            </a:r>
            <a:r>
              <a:rPr lang="en-US" sz="1300" b="1" dirty="0" smtClean="0"/>
              <a:t>Height </a:t>
            </a:r>
            <a:r>
              <a:rPr lang="en-US" sz="1300" dirty="0" smtClean="0"/>
              <a:t>box, enter </a:t>
            </a:r>
            <a:r>
              <a:rPr lang="en-US" b="1" baseline="0" dirty="0" smtClean="0"/>
              <a:t>0.56”</a:t>
            </a:r>
            <a:r>
              <a:rPr lang="en-US" sz="1300" dirty="0" smtClean="0"/>
              <a:t>.</a:t>
            </a:r>
          </a:p>
          <a:p>
            <a:pPr marL="724959" lvl="1" indent="-241653" defTabSz="966612">
              <a:buFont typeface="Arial" pitchFamily="34" charset="0"/>
              <a:buChar char="•"/>
              <a:defRPr/>
            </a:pPr>
            <a:r>
              <a:rPr lang="en-US" sz="1300" dirty="0" smtClean="0"/>
              <a:t>In the </a:t>
            </a:r>
            <a:r>
              <a:rPr lang="en-US" sz="1300" b="1" dirty="0" smtClean="0"/>
              <a:t>Width</a:t>
            </a:r>
            <a:r>
              <a:rPr lang="en-US" sz="1300" dirty="0" smtClean="0"/>
              <a:t> box, enter </a:t>
            </a:r>
            <a:r>
              <a:rPr lang="en-US" sz="1300" b="1" dirty="0" smtClean="0"/>
              <a:t>0.48”</a:t>
            </a:r>
            <a:r>
              <a:rPr lang="en-US" sz="1300" dirty="0" smtClean="0"/>
              <a:t>.</a:t>
            </a:r>
          </a:p>
          <a:p>
            <a:pPr marL="724959" lvl="1" indent="-241653" defTabSz="966612">
              <a:buFont typeface="Arial" pitchFamily="34" charset="0"/>
              <a:buChar char="•"/>
              <a:defRPr/>
            </a:pPr>
            <a:r>
              <a:rPr lang="en-US" sz="1300" dirty="0" smtClean="0"/>
              <a:t>In the </a:t>
            </a:r>
            <a:r>
              <a:rPr lang="en-US" sz="1300" b="1" dirty="0" smtClean="0"/>
              <a:t>Rotation</a:t>
            </a:r>
            <a:r>
              <a:rPr lang="en-US" sz="1300" dirty="0" smtClean="0"/>
              <a:t> box, enter </a:t>
            </a:r>
            <a:r>
              <a:rPr lang="en-US" sz="1300" b="1" dirty="0" smtClean="0"/>
              <a:t>20</a:t>
            </a:r>
            <a:r>
              <a:rPr lang="en-US" sz="1300" b="1" dirty="0" smtClean="0">
                <a:latin typeface="Arial"/>
                <a:cs typeface="Arial"/>
              </a:rPr>
              <a:t>°</a:t>
            </a:r>
            <a:r>
              <a:rPr lang="en-US" sz="1300" dirty="0" smtClean="0">
                <a:latin typeface="Arial"/>
                <a:cs typeface="Arial"/>
              </a:rPr>
              <a:t>.</a:t>
            </a:r>
            <a:endParaRPr lang="en-US" sz="1300" dirty="0" smtClean="0"/>
          </a:p>
          <a:p>
            <a:pPr marL="241653" indent="-241653">
              <a:buFont typeface="+mj-lt"/>
              <a:buAutoNum type="arabicPeriod"/>
            </a:pPr>
            <a:r>
              <a:rPr lang="en-US" baseline="0" dirty="0" smtClean="0"/>
              <a:t>Drag the third snowflake off the left edge of the slide, below and slightly left of the second snowflake. </a:t>
            </a:r>
            <a:endParaRPr lang="en-US" i="1" baseline="0" dirty="0" smtClean="0"/>
          </a:p>
          <a:p>
            <a:pPr marL="241653" indent="-241653">
              <a:buFont typeface="+mj-lt"/>
              <a:buAutoNum type="arabicPeriod"/>
            </a:pPr>
            <a:endParaRPr lang="en-US" baseline="0" dirty="0" smtClean="0"/>
          </a:p>
          <a:p>
            <a:pPr marL="241653" indent="-241653">
              <a:buFont typeface="+mj-lt"/>
              <a:buAutoNum type="arabicPeriod"/>
            </a:pPr>
            <a:endParaRPr lang="en-US" baseline="0" dirty="0" smtClean="0"/>
          </a:p>
          <a:p>
            <a:pPr marL="241653" indent="-241653"/>
            <a:r>
              <a:rPr lang="en-US" baseline="0" dirty="0" smtClean="0"/>
              <a:t>To reproduce the text box for the quotation on this slide, do the following:</a:t>
            </a:r>
          </a:p>
          <a:p>
            <a:pPr marL="241653" indent="-24165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41653" indent="-241653">
              <a:buFont typeface="+mj-lt"/>
              <a:buAutoNum type="arabicPeriod"/>
            </a:pPr>
            <a:r>
              <a:rPr lang="en-US" sz="1300" dirty="0" smtClean="0"/>
              <a:t>Enter text for the quotation in the text box, and then select the text. On the </a:t>
            </a:r>
            <a:r>
              <a:rPr lang="en-US" sz="1300" b="1" dirty="0" smtClean="0"/>
              <a:t>Home</a:t>
            </a:r>
            <a:r>
              <a:rPr lang="en-US" sz="1300" dirty="0" smtClean="0"/>
              <a:t> tab, in the </a:t>
            </a:r>
            <a:r>
              <a:rPr lang="en-US" sz="1300" b="1" dirty="0" smtClean="0"/>
              <a:t>Font</a:t>
            </a:r>
            <a:r>
              <a:rPr lang="en-US" sz="1300" dirty="0" smtClean="0"/>
              <a:t> group, select </a:t>
            </a:r>
            <a:r>
              <a:rPr lang="en-US" b="1" baseline="0" dirty="0" smtClean="0"/>
              <a:t>Georgia</a:t>
            </a:r>
            <a:r>
              <a:rPr lang="en-US" sz="1300" b="1" dirty="0" smtClean="0"/>
              <a:t> </a:t>
            </a:r>
            <a:r>
              <a:rPr lang="en-US" sz="1300" dirty="0" smtClean="0"/>
              <a:t>from the </a:t>
            </a:r>
            <a:r>
              <a:rPr lang="en-US" sz="1300" b="1" dirty="0" smtClean="0"/>
              <a:t>Font</a:t>
            </a:r>
            <a:r>
              <a:rPr lang="en-US" sz="1300" dirty="0" smtClean="0"/>
              <a:t> list, select </a:t>
            </a:r>
            <a:r>
              <a:rPr lang="en-US" b="1" baseline="0" dirty="0" smtClean="0"/>
              <a:t>18</a:t>
            </a:r>
            <a:r>
              <a:rPr lang="en-US" sz="1300" dirty="0" smtClean="0"/>
              <a:t> from the </a:t>
            </a:r>
            <a:r>
              <a:rPr lang="en-US" sz="1300" b="1" dirty="0" smtClean="0"/>
              <a:t>Font Size </a:t>
            </a:r>
            <a:r>
              <a:rPr lang="en-US" sz="1300" dirty="0" smtClean="0"/>
              <a:t>list, click </a:t>
            </a:r>
            <a:r>
              <a:rPr lang="en-US" sz="1300" b="1" dirty="0" smtClean="0"/>
              <a:t>Italic</a:t>
            </a:r>
            <a:r>
              <a:rPr lang="en-US" sz="1300" dirty="0" smtClean="0"/>
              <a:t>, click the arrow next to </a:t>
            </a:r>
            <a:r>
              <a:rPr lang="en-US" sz="1300" b="1" dirty="0" smtClean="0"/>
              <a:t>Font Color</a:t>
            </a:r>
            <a:r>
              <a:rPr lang="en-US" sz="1300" dirty="0" smtClean="0"/>
              <a:t>, and then under </a:t>
            </a:r>
            <a:r>
              <a:rPr lang="en-US" sz="1300" b="1" dirty="0" smtClean="0"/>
              <a:t>Theme Colors </a:t>
            </a:r>
            <a:r>
              <a:rPr lang="en-US" sz="1300" dirty="0" smtClean="0"/>
              <a:t>click </a:t>
            </a:r>
            <a:r>
              <a:rPr lang="en-US" sz="1300" b="1" dirty="0" smtClean="0"/>
              <a:t>White, Background 1</a:t>
            </a:r>
            <a:r>
              <a:rPr lang="en-US" sz="1300" dirty="0" smtClean="0"/>
              <a:t>. </a:t>
            </a:r>
            <a:endParaRPr lang="en-US" b="1" baseline="0" dirty="0" smtClean="0"/>
          </a:p>
          <a:p>
            <a:pPr marL="241653" indent="-241653">
              <a:buFont typeface="+mj-lt"/>
              <a:buAutoNum type="arabicPeriod"/>
            </a:pPr>
            <a:r>
              <a:rPr lang="en-US" baseline="0" dirty="0" smtClean="0"/>
              <a:t>Drag the text box to the right of the first snowflake, near the top left corner of the slide.</a:t>
            </a:r>
          </a:p>
          <a:p>
            <a:pPr marL="241653" indent="-241653">
              <a:buFont typeface="+mj-lt"/>
              <a:buAutoNum type="arabicPeriod"/>
            </a:pPr>
            <a:endParaRPr lang="en-US" baseline="0" dirty="0" smtClean="0"/>
          </a:p>
          <a:p>
            <a:pPr marL="241653" indent="-241653">
              <a:buFont typeface="+mj-lt"/>
              <a:buAutoNum type="arabicPeriod"/>
            </a:pPr>
            <a:endParaRPr lang="en-US" baseline="0" dirty="0" smtClean="0"/>
          </a:p>
          <a:p>
            <a:pPr defTabSz="966612">
              <a:defRPr/>
            </a:pPr>
            <a:r>
              <a:rPr lang="en-US" baseline="0" dirty="0" smtClean="0"/>
              <a:t>To reproduce the text box for the quotation attribution on this slide, do the following:</a:t>
            </a:r>
          </a:p>
          <a:p>
            <a:pPr marL="241653" indent="-241653">
              <a:buFont typeface="+mj-lt"/>
              <a:buAutoNum type="arabicPeriod"/>
            </a:pPr>
            <a:r>
              <a:rPr lang="en-US" dirty="0" smtClean="0"/>
              <a:t>On</a:t>
            </a:r>
            <a:r>
              <a:rPr lang="en-US" baseline="0" dirty="0" smtClean="0"/>
              <a:t>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a:t>
            </a:r>
            <a:r>
              <a:rPr lang="en-US" baseline="0" dirty="0" smtClean="0"/>
              <a:t> </a:t>
            </a:r>
            <a:r>
              <a:rPr lang="en-US" b="1" baseline="0" dirty="0" smtClean="0"/>
              <a:t>Box</a:t>
            </a:r>
            <a:r>
              <a:rPr lang="en-US" baseline="0" dirty="0" smtClean="0"/>
              <a:t>. On the slide, drag to draw a text box. </a:t>
            </a:r>
          </a:p>
          <a:p>
            <a:pPr marL="241653" indent="-241653">
              <a:buFont typeface="+mj-lt"/>
              <a:buAutoNum type="arabicPeriod"/>
            </a:pPr>
            <a:r>
              <a:rPr lang="en-US" sz="1300" dirty="0" smtClean="0"/>
              <a:t>Enter text for the quotation attribution in the text box, and then select the text. On the </a:t>
            </a:r>
            <a:r>
              <a:rPr lang="en-US" sz="1300" b="1" dirty="0" smtClean="0"/>
              <a:t>Home</a:t>
            </a:r>
            <a:r>
              <a:rPr lang="en-US" sz="1300" dirty="0" smtClean="0"/>
              <a:t> tab, in the </a:t>
            </a:r>
            <a:r>
              <a:rPr lang="en-US" sz="1300" b="1" dirty="0" smtClean="0"/>
              <a:t>Font</a:t>
            </a:r>
            <a:r>
              <a:rPr lang="en-US" sz="1300" dirty="0" smtClean="0"/>
              <a:t> group, select </a:t>
            </a:r>
            <a:r>
              <a:rPr lang="en-US" b="1" baseline="0" dirty="0" smtClean="0"/>
              <a:t>Georgia</a:t>
            </a:r>
            <a:r>
              <a:rPr lang="en-US" sz="1300" b="1" dirty="0" smtClean="0"/>
              <a:t> </a:t>
            </a:r>
            <a:r>
              <a:rPr lang="en-US" sz="1300" dirty="0" smtClean="0"/>
              <a:t>from the </a:t>
            </a:r>
            <a:r>
              <a:rPr lang="en-US" sz="1300" b="1" dirty="0" smtClean="0"/>
              <a:t>Font</a:t>
            </a:r>
            <a:r>
              <a:rPr lang="en-US" sz="1300" dirty="0" smtClean="0"/>
              <a:t> list, select </a:t>
            </a:r>
            <a:r>
              <a:rPr lang="en-US" b="1" baseline="0" dirty="0" smtClean="0"/>
              <a:t>14</a:t>
            </a:r>
            <a:r>
              <a:rPr lang="en-US" sz="1300" dirty="0" smtClean="0"/>
              <a:t> from the </a:t>
            </a:r>
            <a:r>
              <a:rPr lang="en-US" sz="1300" b="1" dirty="0" smtClean="0"/>
              <a:t>Font Size </a:t>
            </a:r>
            <a:r>
              <a:rPr lang="en-US" sz="1300" dirty="0" smtClean="0"/>
              <a:t>list, click </a:t>
            </a:r>
            <a:r>
              <a:rPr lang="en-US" sz="1300" b="1" dirty="0" smtClean="0"/>
              <a:t>Italic</a:t>
            </a:r>
            <a:r>
              <a:rPr lang="en-US" sz="1300" dirty="0" smtClean="0"/>
              <a:t>, click the arrow next to </a:t>
            </a:r>
            <a:r>
              <a:rPr lang="en-US" sz="1300" b="1" dirty="0" smtClean="0"/>
              <a:t>Font Color</a:t>
            </a:r>
            <a:r>
              <a:rPr lang="en-US" sz="1300" dirty="0" smtClean="0"/>
              <a:t>, and then under </a:t>
            </a:r>
            <a:r>
              <a:rPr lang="en-US" sz="1300" b="1" dirty="0" smtClean="0"/>
              <a:t>Theme Colors </a:t>
            </a:r>
            <a:r>
              <a:rPr lang="en-US" sz="1300" dirty="0" smtClean="0"/>
              <a:t>click </a:t>
            </a:r>
            <a:r>
              <a:rPr lang="en-US" sz="1300" b="1" dirty="0" smtClean="0"/>
              <a:t>White, Background 1</a:t>
            </a:r>
            <a:r>
              <a:rPr lang="en-US" sz="1300" dirty="0" smtClean="0"/>
              <a:t>. </a:t>
            </a:r>
            <a:endParaRPr lang="en-US" b="1" baseline="0" dirty="0" smtClean="0"/>
          </a:p>
          <a:p>
            <a:pPr marL="241653" indent="-241653">
              <a:buFont typeface="+mj-lt"/>
              <a:buAutoNum type="arabicPeriod"/>
            </a:pPr>
            <a:r>
              <a:rPr lang="en-US" baseline="0" dirty="0" smtClean="0"/>
              <a:t>Drag the text box below and to the right of the quotation text box.</a:t>
            </a:r>
          </a:p>
          <a:p>
            <a:pPr marL="241653" indent="-241653"/>
            <a:endParaRPr lang="en-US" baseline="0" dirty="0" smtClean="0"/>
          </a:p>
          <a:p>
            <a:pPr marL="241653" indent="-241653"/>
            <a:endParaRPr lang="en-US" baseline="0" dirty="0" smtClean="0"/>
          </a:p>
          <a:p>
            <a:r>
              <a:rPr lang="en-US" baseline="0" dirty="0" smtClean="0"/>
              <a:t>To reproduce the animation effects for the second snowflake from the top, do the following:</a:t>
            </a:r>
            <a:endParaRPr lang="en-US" b="1" baseline="0" dirty="0" smtClean="0"/>
          </a:p>
          <a:p>
            <a:pPr marL="241653" indent="-241653">
              <a:buFont typeface="+mj-lt"/>
              <a:buAutoNum type="arabicPeriod"/>
            </a:pPr>
            <a:r>
              <a:rPr lang="en-US" b="0" baseline="0" dirty="0" smtClean="0"/>
              <a:t>For this procedure, it is helpful to view the ruler and zoom out from the slide in order to reproduce the animation effects. On the </a:t>
            </a:r>
            <a:r>
              <a:rPr lang="en-US" b="1" baseline="0" dirty="0" smtClean="0"/>
              <a:t>View</a:t>
            </a:r>
            <a:r>
              <a:rPr lang="en-US" b="0" baseline="0" dirty="0" smtClean="0"/>
              <a:t> tab, in the </a:t>
            </a:r>
            <a:r>
              <a:rPr lang="en-US" b="1" baseline="0" dirty="0" smtClean="0"/>
              <a:t>Zoom</a:t>
            </a:r>
            <a:r>
              <a:rPr lang="en-US" b="0" baseline="0" dirty="0" smtClean="0"/>
              <a:t> group, click </a:t>
            </a:r>
            <a:r>
              <a:rPr lang="en-US" b="1" baseline="0" dirty="0" smtClean="0"/>
              <a:t>Zoom</a:t>
            </a:r>
            <a:r>
              <a:rPr lang="en-US" b="0" baseline="0" dirty="0" smtClean="0"/>
              <a:t>. In the </a:t>
            </a:r>
            <a:r>
              <a:rPr lang="en-US" b="1" baseline="0" dirty="0" smtClean="0"/>
              <a:t>Zoom</a:t>
            </a:r>
            <a:r>
              <a:rPr lang="en-US" b="0" baseline="0" dirty="0" smtClean="0"/>
              <a:t> dialog box, select </a:t>
            </a:r>
            <a:r>
              <a:rPr lang="en-US" b="1" baseline="0" dirty="0" smtClean="0"/>
              <a:t>50%</a:t>
            </a:r>
            <a:r>
              <a:rPr lang="en-US" b="0" baseline="0" dirty="0" smtClean="0"/>
              <a:t>. Also in the </a:t>
            </a:r>
            <a:r>
              <a:rPr lang="en-US" b="1" baseline="0" dirty="0" smtClean="0"/>
              <a:t>View</a:t>
            </a:r>
            <a:r>
              <a:rPr lang="en-US" b="0" baseline="0" dirty="0" smtClean="0"/>
              <a:t> tab, in the </a:t>
            </a:r>
            <a:r>
              <a:rPr lang="en-US" b="1" baseline="0" dirty="0" smtClean="0"/>
              <a:t>Show/Hide</a:t>
            </a:r>
            <a:r>
              <a:rPr lang="en-US" b="0" baseline="0" dirty="0" smtClean="0"/>
              <a:t> group, select </a:t>
            </a:r>
            <a:r>
              <a:rPr lang="en-US" b="1" baseline="0" dirty="0" smtClean="0"/>
              <a:t>Ruler</a:t>
            </a:r>
            <a:r>
              <a:rPr lang="en-US" b="0" baseline="0" dirty="0" smtClean="0"/>
              <a:t>. </a:t>
            </a:r>
          </a:p>
          <a:p>
            <a:pPr marL="241653" indent="-241653">
              <a:buFont typeface="+mj-lt"/>
              <a:buAutoNum type="arabicPeriod"/>
            </a:pPr>
            <a:r>
              <a:rPr lang="en-US" baseline="0" dirty="0" smtClean="0"/>
              <a:t>Select the top snowflake off of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41653" indent="-241653">
              <a:buFont typeface="+mj-lt"/>
              <a:buAutoNum type="arabicPeriod"/>
            </a:pPr>
            <a:r>
              <a:rPr lang="en-US" baseline="0" dirty="0" smtClean="0"/>
              <a:t>To draw the curved motion path, do the following on the slide:</a:t>
            </a:r>
            <a:endParaRPr lang="en-US" i="1" baseline="0" dirty="0" smtClean="0"/>
          </a:p>
          <a:p>
            <a:pPr marL="724959" lvl="1" indent="-24165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724959" lvl="1" indent="-24165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aseline="0" dirty="0" smtClean="0"/>
              <a:t> </a:t>
            </a:r>
          </a:p>
          <a:p>
            <a:pPr marL="724959" lvl="1" indent="-241653">
              <a:buFont typeface="+mj-lt"/>
              <a:buAutoNum type="arabicPeriod"/>
            </a:pPr>
            <a:r>
              <a:rPr lang="en-US" b="0" baseline="0" dirty="0" smtClean="0"/>
              <a:t>Drag</a:t>
            </a:r>
            <a:r>
              <a:rPr lang="en-US" baseline="0" dirty="0" smtClean="0"/>
              <a:t> the first point off the left edge of the slide, near the snowflake.</a:t>
            </a:r>
          </a:p>
          <a:p>
            <a:pPr marL="724959" lvl="1" indent="-241653">
              <a:buFont typeface="+mj-lt"/>
              <a:buAutoNum type="arabicPeriod"/>
            </a:pPr>
            <a:r>
              <a:rPr lang="en-US" b="0" baseline="0" dirty="0" smtClean="0"/>
              <a:t>Drag</a:t>
            </a:r>
            <a:r>
              <a:rPr lang="en-US" baseline="0" dirty="0" smtClean="0"/>
              <a:t> the second point 3.5” to the left of the </a:t>
            </a:r>
            <a:r>
              <a:rPr lang="en-US" i="0" baseline="0" dirty="0" smtClean="0"/>
              <a:t>0.00</a:t>
            </a:r>
            <a:r>
              <a:rPr lang="en-US" i="1" baseline="0" dirty="0" smtClean="0"/>
              <a:t> </a:t>
            </a:r>
            <a:r>
              <a:rPr lang="en-US" baseline="0" dirty="0" smtClean="0"/>
              <a:t>vertical drawing guide and 0.5” above the horizontal drawing guide.</a:t>
            </a:r>
          </a:p>
          <a:p>
            <a:pPr marL="724959" lvl="1" indent="-241653">
              <a:buFont typeface="+mj-lt"/>
              <a:buAutoNum type="arabicPeriod"/>
            </a:pPr>
            <a:r>
              <a:rPr lang="en-US" b="0" baseline="0" dirty="0" smtClean="0"/>
              <a:t>Drag</a:t>
            </a:r>
            <a:r>
              <a:rPr lang="en-US" baseline="0" dirty="0" smtClean="0"/>
              <a:t> the third point 0.5” to the left of the </a:t>
            </a:r>
            <a:r>
              <a:rPr lang="en-US" i="0" baseline="0" dirty="0" smtClean="0"/>
              <a:t>0.00 </a:t>
            </a:r>
            <a:r>
              <a:rPr lang="en-US" baseline="0" dirty="0" smtClean="0"/>
              <a:t>vertical drawing guide and 0.5” below the horizontal drawing guide.</a:t>
            </a:r>
          </a:p>
          <a:p>
            <a:pPr marL="724959" lvl="1" indent="-241653">
              <a:buFont typeface="+mj-lt"/>
              <a:buAutoNum type="arabicPeriod"/>
            </a:pPr>
            <a:r>
              <a:rPr lang="en-US" b="0" baseline="0" dirty="0" smtClean="0"/>
              <a:t>Drag</a:t>
            </a:r>
            <a:r>
              <a:rPr lang="en-US" baseline="0" dirty="0" smtClean="0"/>
              <a:t> the fourth point 2” to the right of the </a:t>
            </a:r>
            <a:r>
              <a:rPr lang="en-US" i="0" baseline="0" dirty="0" smtClean="0"/>
              <a:t>0.00 </a:t>
            </a:r>
            <a:r>
              <a:rPr lang="en-US" baseline="0" dirty="0" smtClean="0"/>
              <a:t>vertical drawing guide and 0.4” below the horizontal drawing guide.</a:t>
            </a:r>
          </a:p>
          <a:p>
            <a:pPr marL="724959" lvl="1" indent="-241653">
              <a:buFont typeface="+mj-lt"/>
              <a:buAutoNum type="arabicPeriod"/>
            </a:pPr>
            <a:r>
              <a:rPr lang="en-US" b="0" baseline="0" dirty="0" smtClean="0"/>
              <a:t>Drag</a:t>
            </a:r>
            <a:r>
              <a:rPr lang="en-US" baseline="0" dirty="0" smtClean="0"/>
              <a:t> the fifth point 4” to the right of the 0.00 vertical drawing guide and 0.8” below the horizontal drawing guide.</a:t>
            </a:r>
          </a:p>
          <a:p>
            <a:pPr marL="724959" lvl="1" indent="-241653">
              <a:buFont typeface="+mj-lt"/>
              <a:buAutoNum type="arabicPeriod"/>
            </a:pPr>
            <a:r>
              <a:rPr lang="en-US" b="0" baseline="0" dirty="0" smtClean="0"/>
              <a:t>Drag</a:t>
            </a:r>
            <a:r>
              <a:rPr lang="en-US" baseline="0" dirty="0" smtClean="0"/>
              <a:t> the sixth and final point 0.5” to the right of the 5.00 vertical drawing guide and 0.75” below the horizontal drawing guide, off the right edge of the slide.</a:t>
            </a:r>
          </a:p>
          <a:p>
            <a:pPr marL="241653" indent="-24165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a:t>
            </a:r>
            <a:r>
              <a:rPr lang="en-US" baseline="0" dirty="0" smtClean="0"/>
              <a:t> dialog box launcher. In the </a:t>
            </a:r>
            <a:r>
              <a:rPr lang="en-US" b="1" baseline="0" dirty="0" smtClean="0"/>
              <a:t>Arc Down </a:t>
            </a:r>
            <a:r>
              <a:rPr lang="en-US" baseline="0" dirty="0" smtClean="0"/>
              <a:t>dialog box, do the following:</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Start</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clear </a:t>
            </a:r>
            <a:r>
              <a:rPr lang="en-US" b="1" baseline="0" dirty="0" smtClean="0"/>
              <a:t>Smooth</a:t>
            </a:r>
            <a:r>
              <a:rPr lang="en-US" baseline="0" dirty="0" smtClean="0"/>
              <a:t> </a:t>
            </a:r>
            <a:r>
              <a:rPr lang="en-US" b="1" baseline="0" dirty="0" smtClean="0"/>
              <a:t>End</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12 seconds</a:t>
            </a:r>
            <a:r>
              <a:rPr lang="en-US" baseline="0" dirty="0" smtClean="0"/>
              <a:t>.</a:t>
            </a:r>
          </a:p>
          <a:p>
            <a:pPr marL="241653" indent="-24165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41653" indent="-24165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on the </a:t>
            </a:r>
            <a:r>
              <a:rPr lang="en-US" b="1" baseline="0" dirty="0" smtClean="0"/>
              <a:t>Timing</a:t>
            </a:r>
            <a:r>
              <a:rPr lang="en-US" baseline="0" dirty="0" smtClean="0"/>
              <a:t> tab, do the following:</a:t>
            </a:r>
          </a:p>
          <a:p>
            <a:pPr marL="724959" lvl="1" indent="-24165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 Previous</a:t>
            </a:r>
            <a:r>
              <a:rPr lang="en-US" baseline="0" dirty="0" smtClean="0"/>
              <a:t>.</a:t>
            </a:r>
          </a:p>
          <a:p>
            <a:pPr marL="724959" lvl="1" indent="-241653">
              <a:buFont typeface="Arial" pitchFamily="34" charset="0"/>
              <a:buChar char="•"/>
            </a:pPr>
            <a:r>
              <a:rPr lang="en-US" baseline="0" dirty="0" smtClean="0"/>
              <a:t>In the </a:t>
            </a:r>
            <a:r>
              <a:rPr lang="en-US" b="1" baseline="0" dirty="0" smtClean="0"/>
              <a:t>Duration</a:t>
            </a:r>
            <a:r>
              <a:rPr lang="en-US" baseline="0" dirty="0" smtClean="0"/>
              <a:t> box, enter </a:t>
            </a:r>
            <a:r>
              <a:rPr lang="en-US" b="1" baseline="0" dirty="0" smtClean="0"/>
              <a:t>6 seconds</a:t>
            </a:r>
            <a:r>
              <a:rPr lang="en-US" baseline="0" dirty="0" smtClean="0"/>
              <a:t>.</a:t>
            </a:r>
          </a:p>
          <a:p>
            <a:pPr marL="724959" lvl="1" indent="-241653">
              <a:buFont typeface="Arial" pitchFamily="34" charset="0"/>
              <a:buChar char="•"/>
            </a:pPr>
            <a:r>
              <a:rPr lang="en-US" baseline="0" dirty="0" smtClean="0"/>
              <a:t>In the </a:t>
            </a:r>
            <a:r>
              <a:rPr lang="en-US" b="1" baseline="0" dirty="0" smtClean="0"/>
              <a:t>Repeat</a:t>
            </a:r>
            <a:r>
              <a:rPr lang="en-US" baseline="0" dirty="0" smtClean="0"/>
              <a:t> list, select </a:t>
            </a:r>
            <a:r>
              <a:rPr lang="en-US" b="1" baseline="0" dirty="0" smtClean="0"/>
              <a:t>2</a:t>
            </a:r>
            <a:r>
              <a:rPr lang="en-US" baseline="0" dirty="0" smtClean="0"/>
              <a:t>.</a:t>
            </a:r>
          </a:p>
          <a:p>
            <a:pPr marL="241653" indent="-241653">
              <a:buFont typeface="+mj-lt"/>
              <a:buAutoNum type="arabicPeriod"/>
            </a:pPr>
            <a:r>
              <a:rPr lang="en-US" baseline="0" dirty="0" smtClean="0"/>
              <a:t>Select the top snowflake off the left edge of the slide. On the </a:t>
            </a:r>
            <a:r>
              <a:rPr lang="en-US" b="1" baseline="0" dirty="0" smtClean="0"/>
              <a:t>Animations</a:t>
            </a:r>
            <a:r>
              <a:rPr lang="en-US" baseline="0" dirty="0" smtClean="0"/>
              <a:t> tab, in the </a:t>
            </a:r>
            <a:r>
              <a:rPr lang="en-US" b="1" baseline="0" dirty="0" smtClean="0"/>
              <a:t>Advanced Animation</a:t>
            </a:r>
            <a:r>
              <a:rPr lang="en-US" baseline="0" dirty="0" smtClean="0"/>
              <a:t> group, click </a:t>
            </a:r>
            <a:r>
              <a:rPr lang="en-US" b="1" baseline="0" dirty="0" smtClean="0"/>
              <a:t>Add Animation</a:t>
            </a:r>
            <a:r>
              <a:rPr lang="en-US" baseline="0" dirty="0" smtClean="0"/>
              <a:t>, and the under </a:t>
            </a:r>
            <a:r>
              <a:rPr lang="en-US" b="1" baseline="0" dirty="0" smtClean="0"/>
              <a:t>Emphasis</a:t>
            </a:r>
            <a:r>
              <a:rPr lang="en-US" baseline="0" dirty="0" smtClean="0"/>
              <a:t> click </a:t>
            </a:r>
            <a:r>
              <a:rPr lang="en-US" b="1" baseline="0" dirty="0" smtClean="0"/>
              <a:t>Grow/Shrink</a:t>
            </a:r>
            <a:r>
              <a:rPr lang="en-US" baseline="0" dirty="0" smtClean="0"/>
              <a:t>.</a:t>
            </a:r>
          </a:p>
          <a:p>
            <a:pPr marL="241653" indent="-24165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 and then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60%</a:t>
            </a:r>
            <a:r>
              <a:rPr lang="en-US" b="0" baseline="0" dirty="0" smtClean="0"/>
              <a:t>,</a:t>
            </a:r>
            <a:r>
              <a:rPr lang="en-US" baseline="0" dirty="0" smtClean="0"/>
              <a:t> and then press ENTER. </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Start</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Auto-reverse</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6 seconds</a:t>
            </a:r>
            <a:r>
              <a:rPr lang="en-US" baseline="0" dirty="0" smtClean="0"/>
              <a:t>.</a:t>
            </a:r>
          </a:p>
          <a:p>
            <a:pPr marL="241653" indent="-241653">
              <a:buFont typeface="+mj-lt"/>
              <a:buAutoNum type="arabicPeriod"/>
            </a:pPr>
            <a:endParaRPr lang="en-US" baseline="0" dirty="0" smtClean="0"/>
          </a:p>
          <a:p>
            <a:pPr marL="241653" indent="-241653">
              <a:buFont typeface="+mj-lt"/>
              <a:buAutoNum type="arabicPeriod"/>
            </a:pPr>
            <a:endParaRPr lang="en-US" baseline="0" dirty="0" smtClean="0"/>
          </a:p>
          <a:p>
            <a:pPr marL="241653" indent="-241653"/>
            <a:r>
              <a:rPr lang="en-US" baseline="0" dirty="0" smtClean="0"/>
              <a:t>To reproduce the animation effects for the third snowflake from the top, do the following:</a:t>
            </a:r>
          </a:p>
          <a:p>
            <a:pPr marL="241653" indent="-24165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41653" indent="-241653">
              <a:buFont typeface="+mj-lt"/>
              <a:buAutoNum type="arabicPeriod"/>
            </a:pPr>
            <a:r>
              <a:rPr lang="en-US" baseline="0" dirty="0" smtClean="0"/>
              <a:t>To draw the curved motion path, do the following on the slide:</a:t>
            </a:r>
            <a:endParaRPr lang="en-US" i="1" baseline="0" dirty="0" smtClean="0"/>
          </a:p>
          <a:p>
            <a:pPr marL="724959" lvl="1" indent="-24165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724959" lvl="1" indent="-24165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724959" lvl="1" indent="-241653">
              <a:buFont typeface="+mj-lt"/>
              <a:buAutoNum type="arabicPeriod"/>
            </a:pPr>
            <a:r>
              <a:rPr lang="en-US" b="0" baseline="0" dirty="0" smtClean="0"/>
              <a:t>Drag</a:t>
            </a:r>
            <a:r>
              <a:rPr lang="en-US" baseline="0" dirty="0" smtClean="0"/>
              <a:t> the first point off the left edge of the slide, near the snowflake.</a:t>
            </a:r>
          </a:p>
          <a:p>
            <a:pPr marL="724959" lvl="1" indent="-241653">
              <a:buFont typeface="+mj-lt"/>
              <a:buAutoNum type="arabicPeriod"/>
            </a:pPr>
            <a:r>
              <a:rPr lang="en-US" b="0" baseline="0" dirty="0" smtClean="0"/>
              <a:t>Drag</a:t>
            </a:r>
            <a:r>
              <a:rPr lang="en-US" baseline="0" dirty="0" smtClean="0"/>
              <a:t>  the second point 3.5” to the left of the 0.00 vertical drawing guide and 1” below the horizontal drawing guide.</a:t>
            </a:r>
          </a:p>
          <a:p>
            <a:pPr marL="724959" lvl="1" indent="-241653">
              <a:buFont typeface="+mj-lt"/>
              <a:buAutoNum type="arabicPeriod"/>
            </a:pPr>
            <a:r>
              <a:rPr lang="en-US" b="0" baseline="0" dirty="0" smtClean="0"/>
              <a:t>Drag</a:t>
            </a:r>
            <a:r>
              <a:rPr lang="en-US" baseline="0" dirty="0" smtClean="0"/>
              <a:t> the third point at the intersection of the 0.00 vertical and horizontal drawing guides.</a:t>
            </a:r>
          </a:p>
          <a:p>
            <a:pPr marL="724959" lvl="1" indent="-241653">
              <a:buFont typeface="+mj-lt"/>
              <a:buAutoNum type="arabicPeriod"/>
            </a:pPr>
            <a:r>
              <a:rPr lang="en-US" b="0" baseline="0" dirty="0" smtClean="0"/>
              <a:t>Drag</a:t>
            </a:r>
            <a:r>
              <a:rPr lang="en-US" baseline="0" dirty="0" smtClean="0"/>
              <a:t> the fourth point 2” to the right of the 0.00 vertical drawing guide and 0.25” below the horizontal drawing guide.</a:t>
            </a:r>
          </a:p>
          <a:p>
            <a:pPr marL="724959" lvl="1" indent="-241653" defTabSz="966612">
              <a:buFont typeface="+mj-lt"/>
              <a:buAutoNum type="arabicPeriod"/>
              <a:defRPr/>
            </a:pPr>
            <a:r>
              <a:rPr lang="en-US" b="0" baseline="0" dirty="0" smtClean="0"/>
              <a:t>Drag</a:t>
            </a:r>
            <a:r>
              <a:rPr lang="en-US" baseline="0" dirty="0" smtClean="0"/>
              <a:t> the fifth point 4” to the right of the vertical drawing guide and 0.5” above the horizontal drawing guide.</a:t>
            </a:r>
          </a:p>
          <a:p>
            <a:pPr marL="724959" lvl="1" indent="-241653">
              <a:buFont typeface="+mj-lt"/>
              <a:buAutoNum type="arabicPeriod"/>
            </a:pPr>
            <a:r>
              <a:rPr lang="en-US" b="0" baseline="0" dirty="0" smtClean="0"/>
              <a:t>Drag</a:t>
            </a:r>
            <a:r>
              <a:rPr lang="en-US" baseline="0" dirty="0" smtClean="0"/>
              <a:t> the sixth and final point 0.25” to the right of the 5.00 vertical drawing guide and 0.5” above the horizontal drawing guide, off the right edge of the slide.</a:t>
            </a:r>
          </a:p>
          <a:p>
            <a:pPr marL="241653" indent="-24165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Animation</a:t>
            </a:r>
            <a:r>
              <a:rPr lang="en-US" baseline="0" dirty="0" smtClean="0"/>
              <a:t> group</a:t>
            </a:r>
            <a:r>
              <a:rPr lang="en-US" b="0" baseline="0" dirty="0" smtClean="0"/>
              <a:t>,</a:t>
            </a:r>
            <a:r>
              <a:rPr lang="en-US" b="1" baseline="0" dirty="0" smtClean="0"/>
              <a:t> </a:t>
            </a:r>
            <a:r>
              <a:rPr lang="en-US" baseline="0" dirty="0" smtClean="0"/>
              <a:t>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Arc Down </a:t>
            </a:r>
            <a:r>
              <a:rPr lang="en-US" baseline="0" dirty="0" smtClean="0"/>
              <a:t>dialog box, do the following:</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Path</a:t>
            </a:r>
            <a:r>
              <a:rPr lang="en-US" baseline="0" dirty="0" smtClean="0"/>
              <a:t> list, select </a:t>
            </a:r>
            <a:r>
              <a:rPr lang="en-US" b="1" baseline="0" dirty="0" smtClean="0"/>
              <a:t>Locked</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clear </a:t>
            </a:r>
            <a:r>
              <a:rPr lang="en-US" b="1" baseline="0" dirty="0" smtClean="0"/>
              <a:t>Smooth</a:t>
            </a:r>
            <a:r>
              <a:rPr lang="en-US" baseline="0" dirty="0" smtClean="0"/>
              <a:t> </a:t>
            </a:r>
            <a:r>
              <a:rPr lang="en-US" b="1" baseline="0" dirty="0" smtClean="0"/>
              <a:t>Start</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select </a:t>
            </a:r>
            <a:r>
              <a:rPr lang="en-US" b="1" baseline="0" dirty="0" smtClean="0"/>
              <a:t>Smooth</a:t>
            </a:r>
            <a:r>
              <a:rPr lang="en-US" baseline="0" dirty="0" smtClean="0"/>
              <a:t> </a:t>
            </a:r>
            <a:r>
              <a:rPr lang="en-US" b="1" baseline="0" dirty="0" smtClean="0"/>
              <a:t>End</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 Previous</a:t>
            </a:r>
            <a:r>
              <a:rPr lang="en-US" baseline="0" dirty="0" smtClean="0"/>
              <a:t>. </a:t>
            </a:r>
          </a:p>
          <a:p>
            <a:pPr marL="724959" lvl="1" indent="-241653" defTabSz="966612">
              <a:buFont typeface="Arial" pitchFamily="34" charset="0"/>
              <a:buChar char="•"/>
              <a:defRP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a:t>
            </a:r>
            <a:r>
              <a:rPr lang="en-US" b="0" baseline="0" dirty="0" smtClean="0"/>
              <a:t>enter</a:t>
            </a:r>
            <a:r>
              <a:rPr lang="en-US" b="1" baseline="0" dirty="0" smtClean="0"/>
              <a:t> 13 seconds</a:t>
            </a:r>
            <a:r>
              <a:rPr lang="en-US" baseline="0" dirty="0" smtClean="0"/>
              <a:t>.</a:t>
            </a:r>
          </a:p>
          <a:p>
            <a:pPr marL="241653" indent="-24165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Spin</a:t>
            </a:r>
            <a:r>
              <a:rPr lang="en-US" baseline="0" dirty="0" smtClean="0"/>
              <a:t>.</a:t>
            </a:r>
          </a:p>
          <a:p>
            <a:pPr marL="241653" indent="-24165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 Options </a:t>
            </a:r>
            <a:r>
              <a:rPr lang="en-US" baseline="0" dirty="0" smtClean="0"/>
              <a:t>dialog box launcher. In the </a:t>
            </a:r>
            <a:r>
              <a:rPr lang="en-US" b="1" baseline="0" dirty="0" smtClean="0"/>
              <a:t>Spin</a:t>
            </a:r>
            <a:r>
              <a:rPr lang="en-US" baseline="0" dirty="0" smtClean="0"/>
              <a:t> dialog box, do the following:</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Amount</a:t>
            </a:r>
            <a:r>
              <a:rPr lang="en-US" baseline="0" dirty="0" smtClean="0"/>
              <a:t> list, in the </a:t>
            </a:r>
            <a:r>
              <a:rPr lang="en-US" b="1" baseline="0" dirty="0" smtClean="0"/>
              <a:t>Custom</a:t>
            </a:r>
            <a:r>
              <a:rPr lang="en-US" baseline="0" dirty="0" smtClean="0"/>
              <a:t> box, enter </a:t>
            </a:r>
            <a:r>
              <a:rPr lang="en-US" b="1" baseline="0" dirty="0" smtClean="0"/>
              <a:t>360°</a:t>
            </a:r>
            <a:r>
              <a:rPr lang="en-US" b="0" baseline="0" dirty="0" smtClean="0"/>
              <a:t>, and then press ENTER. </a:t>
            </a:r>
            <a:endParaRPr lang="en-US" i="1" baseline="0" dirty="0" smtClean="0"/>
          </a:p>
          <a:p>
            <a:pPr marL="724959" lvl="1" indent="-241653">
              <a:buFont typeface="Arial" pitchFamily="34" charset="0"/>
              <a:buChar char="•"/>
            </a:pPr>
            <a:r>
              <a:rPr lang="en-US" baseline="0" dirty="0" smtClean="0"/>
              <a:t>On the </a:t>
            </a:r>
            <a:r>
              <a:rPr lang="en-US" b="1" baseline="0" dirty="0" smtClean="0"/>
              <a:t>Effect</a:t>
            </a:r>
            <a:r>
              <a:rPr lang="en-US" baseline="0" dirty="0" smtClean="0"/>
              <a:t> tab, also in the </a:t>
            </a:r>
            <a:r>
              <a:rPr lang="en-US" b="1" baseline="0" dirty="0" smtClean="0"/>
              <a:t>Amount</a:t>
            </a:r>
            <a:r>
              <a:rPr lang="en-US" baseline="0" dirty="0" smtClean="0"/>
              <a:t> list, select </a:t>
            </a:r>
            <a:r>
              <a:rPr lang="en-US" b="1" baseline="0" dirty="0" smtClean="0"/>
              <a:t>Counterclockwise</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13 seconds</a:t>
            </a:r>
            <a:r>
              <a:rPr lang="en-US" b="0" baseline="0" dirty="0" smtClean="0"/>
              <a:t>.</a:t>
            </a:r>
            <a:endParaRPr lang="en-US" baseline="0" dirty="0" smtClean="0"/>
          </a:p>
          <a:p>
            <a:pPr marL="241653" indent="-241653">
              <a:buFont typeface="+mj-lt"/>
              <a:buAutoNum type="arabicPeriod"/>
            </a:pPr>
            <a:r>
              <a:rPr lang="en-US" baseline="0" dirty="0" smtClean="0"/>
              <a:t>Select the bottom snowflake off the left edge of the slide.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Emphasis</a:t>
            </a:r>
            <a:r>
              <a:rPr lang="en-US" baseline="0" dirty="0" smtClean="0"/>
              <a:t> click </a:t>
            </a:r>
            <a:r>
              <a:rPr lang="en-US" b="1" baseline="0" dirty="0" smtClean="0"/>
              <a:t>Grow/Shrink.</a:t>
            </a:r>
          </a:p>
          <a:p>
            <a:pPr marL="241653" indent="-24165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Grow/Shrink</a:t>
            </a:r>
            <a:r>
              <a:rPr lang="en-US" baseline="0" dirty="0" smtClean="0"/>
              <a:t> dialog box, do the following:</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in the </a:t>
            </a:r>
            <a:r>
              <a:rPr lang="en-US" b="1" baseline="0" dirty="0" smtClean="0"/>
              <a:t>Size</a:t>
            </a:r>
            <a:r>
              <a:rPr lang="en-US" baseline="0" dirty="0" smtClean="0"/>
              <a:t> list, in the </a:t>
            </a:r>
            <a:r>
              <a:rPr lang="en-US" b="1" baseline="0" dirty="0" smtClean="0"/>
              <a:t>Custom</a:t>
            </a:r>
            <a:r>
              <a:rPr lang="en-US" baseline="0" dirty="0" smtClean="0"/>
              <a:t> box, enter </a:t>
            </a:r>
            <a:r>
              <a:rPr lang="en-US" b="1" baseline="0" dirty="0" smtClean="0"/>
              <a:t>40%</a:t>
            </a:r>
            <a:r>
              <a:rPr lang="en-US" b="0" baseline="0" dirty="0" smtClean="0"/>
              <a:t>,</a:t>
            </a:r>
            <a:r>
              <a:rPr lang="en-US" b="1" baseline="0" dirty="0" smtClean="0"/>
              <a:t> </a:t>
            </a:r>
            <a:r>
              <a:rPr lang="en-US" baseline="0" dirty="0" smtClean="0"/>
              <a:t>and then press ENTER.</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Start</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Smooth</a:t>
            </a:r>
            <a:r>
              <a:rPr lang="en-US" baseline="0" dirty="0" smtClean="0"/>
              <a:t> </a:t>
            </a:r>
            <a:r>
              <a:rPr lang="en-US" b="1" baseline="0" dirty="0" smtClean="0"/>
              <a:t>End</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under </a:t>
            </a:r>
            <a:r>
              <a:rPr lang="en-US" b="1" baseline="0" dirty="0" smtClean="0"/>
              <a:t>Settings</a:t>
            </a:r>
            <a:r>
              <a:rPr lang="en-US" baseline="0" dirty="0" smtClean="0"/>
              <a:t>, select </a:t>
            </a:r>
            <a:r>
              <a:rPr lang="en-US" b="1" baseline="0" dirty="0" smtClean="0"/>
              <a:t>Auto-reverse</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8</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Speed</a:t>
            </a:r>
            <a:r>
              <a:rPr lang="en-US" baseline="0" dirty="0" smtClean="0"/>
              <a:t> box, enter </a:t>
            </a:r>
            <a:r>
              <a:rPr lang="en-US" b="1" baseline="0" dirty="0" smtClean="0"/>
              <a:t>6.5 seconds</a:t>
            </a:r>
            <a:r>
              <a:rPr lang="en-US" baseline="0" dirty="0" smtClean="0"/>
              <a:t>.</a:t>
            </a:r>
          </a:p>
          <a:p>
            <a:pPr marL="241653" indent="-241653">
              <a:buFont typeface="+mj-lt"/>
              <a:buAutoNum type="arabicPeriod"/>
            </a:pPr>
            <a:endParaRPr lang="en-US" baseline="0" dirty="0" smtClean="0"/>
          </a:p>
          <a:p>
            <a:pPr marL="241653" indent="-241653">
              <a:buFont typeface="+mj-lt"/>
              <a:buAutoNum type="arabicPeriod"/>
            </a:pPr>
            <a:endParaRPr lang="en-US" baseline="0" dirty="0" smtClean="0"/>
          </a:p>
          <a:p>
            <a:pPr marL="241653" indent="-241653"/>
            <a:r>
              <a:rPr lang="en-US" baseline="0" dirty="0" smtClean="0"/>
              <a:t>To reproduce the picture animation effects, do the following:</a:t>
            </a:r>
          </a:p>
          <a:p>
            <a:pPr marL="241653" indent="-241653">
              <a:buFont typeface="+mj-lt"/>
              <a:buAutoNum type="arabicPeriod"/>
            </a:pPr>
            <a:r>
              <a:rPr lang="en-US" baseline="0" dirty="0" smtClean="0"/>
              <a:t>On the slide, select the large picture.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Lines</a:t>
            </a:r>
            <a:r>
              <a:rPr lang="en-US" baseline="0" dirty="0" smtClean="0"/>
              <a:t>.</a:t>
            </a:r>
          </a:p>
          <a:p>
            <a:pPr marL="241653" indent="-24165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a:t>
            </a:r>
            <a:r>
              <a:rPr lang="en-US" b="1" baseline="0" dirty="0" smtClean="0"/>
              <a:t>Effect Options </a:t>
            </a:r>
            <a:r>
              <a:rPr lang="en-US" baseline="0" dirty="0" smtClean="0"/>
              <a:t>, and then click </a:t>
            </a:r>
            <a:r>
              <a:rPr lang="en-US" b="1" baseline="0" dirty="0" smtClean="0"/>
              <a:t>Left</a:t>
            </a:r>
            <a:r>
              <a:rPr lang="en-US" baseline="0" dirty="0" smtClean="0"/>
              <a:t>.</a:t>
            </a:r>
          </a:p>
          <a:p>
            <a:pPr marL="241653" indent="-241653">
              <a:buFont typeface="+mj-lt"/>
              <a:buAutoNum type="arabicPeriod"/>
            </a:pPr>
            <a:r>
              <a:rPr lang="en-US" baseline="0" dirty="0" smtClean="0"/>
              <a:t>On the slide, select the </a:t>
            </a:r>
            <a:r>
              <a:rPr lang="en-US" b="0" baseline="0" dirty="0" smtClean="0"/>
              <a:t>left</a:t>
            </a:r>
            <a:r>
              <a:rPr lang="en-US" baseline="0" dirty="0" smtClean="0"/>
              <a:t> motion path effect for the large picture. Point to the endpoint (red arrow) of the selected motion path until the cursor becomes a two-headed arrow. Press and hold SHIFT, and then drag the endpoint all the way to the left edge of the slide. (Note: Be sure that you only extend the motion path by dragging the endpoint, and do not drag the entire motion path up, down, left, or right. You may need to zoom in on the slide in order to drag the path more accurately. On the </a:t>
            </a:r>
            <a:r>
              <a:rPr lang="en-US" b="1" baseline="0" dirty="0" smtClean="0"/>
              <a:t>View</a:t>
            </a:r>
            <a:r>
              <a:rPr lang="en-US" baseline="0" dirty="0" smtClean="0"/>
              <a:t> tab, in the </a:t>
            </a:r>
            <a:r>
              <a:rPr lang="en-US" b="1" baseline="0" dirty="0" smtClean="0"/>
              <a:t>Zoom</a:t>
            </a:r>
            <a:r>
              <a:rPr lang="en-US" baseline="0" dirty="0" smtClean="0"/>
              <a:t> group, click </a:t>
            </a:r>
            <a:r>
              <a:rPr lang="en-US" b="1" baseline="0" dirty="0" smtClean="0"/>
              <a:t>Zoom</a:t>
            </a:r>
            <a:r>
              <a:rPr lang="en-US" baseline="0" dirty="0" smtClean="0"/>
              <a:t>. In the </a:t>
            </a:r>
            <a:r>
              <a:rPr lang="en-US" b="1" baseline="0" dirty="0" smtClean="0"/>
              <a:t>Zoom</a:t>
            </a:r>
            <a:r>
              <a:rPr lang="en-US" baseline="0" dirty="0" smtClean="0"/>
              <a:t> dialog box, select </a:t>
            </a:r>
            <a:r>
              <a:rPr lang="en-US" b="1" baseline="0" dirty="0" smtClean="0"/>
              <a:t>100%</a:t>
            </a:r>
            <a:r>
              <a:rPr lang="en-US" baseline="0" dirty="0" smtClean="0"/>
              <a:t> or higher.)</a:t>
            </a:r>
            <a:endParaRPr lang="en-US" i="1" baseline="0" dirty="0" smtClean="0"/>
          </a:p>
          <a:p>
            <a:pPr marL="241653" indent="-24165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724959" lvl="1" indent="-24165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17</a:t>
            </a:r>
            <a:r>
              <a:rPr lang="en-US" baseline="0" dirty="0" smtClean="0"/>
              <a:t>.</a:t>
            </a:r>
          </a:p>
          <a:p>
            <a:pPr marL="724959" lvl="1" indent="-24165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3 seconds</a:t>
            </a:r>
            <a:r>
              <a:rPr lang="en-US" baseline="0" dirty="0" smtClean="0"/>
              <a:t>.</a:t>
            </a:r>
          </a:p>
          <a:p>
            <a:pPr marL="241653" indent="-241653">
              <a:buFont typeface="+mj-lt"/>
              <a:buAutoNum type="arabicPeriod"/>
            </a:pPr>
            <a:endParaRPr lang="en-US" b="1" baseline="0" dirty="0" smtClean="0"/>
          </a:p>
          <a:p>
            <a:pPr marL="241653" indent="-241653">
              <a:buFont typeface="+mj-lt"/>
              <a:buAutoNum type="arabicPeriod"/>
            </a:pPr>
            <a:endParaRPr lang="en-US" b="1" baseline="0" dirty="0" smtClean="0"/>
          </a:p>
          <a:p>
            <a:pPr marL="241653" indent="-241653"/>
            <a:r>
              <a:rPr lang="en-US" b="0" baseline="0" dirty="0" smtClean="0"/>
              <a:t>To reproduce the animation effects for the first snowflake from the top, do the following:</a:t>
            </a:r>
          </a:p>
          <a:p>
            <a:pPr marL="241653" indent="-24165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a:t>
            </a:r>
            <a:r>
              <a:rPr lang="en-US" baseline="0" dirty="0" smtClean="0"/>
              <a:t> </a:t>
            </a:r>
            <a:r>
              <a:rPr lang="en-US" b="1" baseline="0" dirty="0" smtClean="0"/>
              <a:t>Animation</a:t>
            </a:r>
            <a:r>
              <a:rPr lang="en-US" baseline="0" dirty="0" smtClean="0"/>
              <a:t>, and then under </a:t>
            </a:r>
            <a:r>
              <a:rPr lang="en-US" b="1" baseline="0" dirty="0" smtClean="0"/>
              <a:t>Entrance </a:t>
            </a:r>
            <a:r>
              <a:rPr lang="en-US" baseline="0" dirty="0" smtClean="0"/>
              <a:t>click </a:t>
            </a:r>
            <a:r>
              <a:rPr lang="en-US" b="1" baseline="0" dirty="0" smtClean="0"/>
              <a:t>Zoom</a:t>
            </a:r>
            <a:r>
              <a:rPr lang="en-US" baseline="0" dirty="0" smtClean="0"/>
              <a:t>.</a:t>
            </a:r>
          </a:p>
          <a:p>
            <a:pPr marL="241653" indent="-24165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724959" lvl="1" indent="-24165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724959" lvl="1" indent="-24165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1 second</a:t>
            </a:r>
            <a:r>
              <a:rPr lang="en-US" baseline="0" dirty="0" smtClean="0"/>
              <a:t>.</a:t>
            </a:r>
          </a:p>
          <a:p>
            <a:pPr marL="241653" indent="-241653">
              <a:buFont typeface="+mj-lt"/>
              <a:buAutoNum type="arabicPeriod"/>
            </a:pPr>
            <a:r>
              <a:rPr lang="en-US" baseline="0" dirty="0" smtClean="0"/>
              <a:t>On the slide, select the snowflake immediately to the left of the text box. On the </a:t>
            </a:r>
            <a:r>
              <a:rPr lang="en-US" b="1" baseline="0" dirty="0" smtClean="0"/>
              <a:t>Animations</a:t>
            </a:r>
            <a:r>
              <a:rPr lang="en-US" baseline="0" dirty="0" smtClean="0"/>
              <a:t> tab, in the </a:t>
            </a:r>
            <a:r>
              <a:rPr lang="en-US" b="1" baseline="0" dirty="0" smtClean="0"/>
              <a:t>Advanced</a:t>
            </a:r>
            <a:r>
              <a:rPr lang="en-US" baseline="0" dirty="0" smtClean="0"/>
              <a:t> </a:t>
            </a:r>
            <a:r>
              <a:rPr lang="en-US" b="1" baseline="0" dirty="0" smtClean="0"/>
              <a:t>Animation</a:t>
            </a:r>
            <a:r>
              <a:rPr lang="en-US" baseline="0" dirty="0" smtClean="0"/>
              <a:t> group, click </a:t>
            </a:r>
            <a:r>
              <a:rPr lang="en-US" b="1" baseline="0" dirty="0" smtClean="0"/>
              <a:t>Add Animation</a:t>
            </a:r>
            <a:r>
              <a:rPr lang="en-US" baseline="0" dirty="0" smtClean="0"/>
              <a:t>, and then under </a:t>
            </a:r>
            <a:r>
              <a:rPr lang="en-US" b="1" baseline="0" dirty="0" smtClean="0"/>
              <a:t>Motion Paths </a:t>
            </a:r>
            <a:r>
              <a:rPr lang="en-US" baseline="0" dirty="0" smtClean="0"/>
              <a:t>click </a:t>
            </a:r>
            <a:r>
              <a:rPr lang="en-US" b="1" baseline="0" dirty="0" smtClean="0"/>
              <a:t>Arcs</a:t>
            </a:r>
            <a:r>
              <a:rPr lang="en-US" baseline="0" dirty="0" smtClean="0"/>
              <a:t>. </a:t>
            </a:r>
          </a:p>
          <a:p>
            <a:pPr marL="241653" indent="-241653">
              <a:buFont typeface="+mj-lt"/>
              <a:buAutoNum type="arabicPeriod"/>
            </a:pPr>
            <a:r>
              <a:rPr lang="en-US" baseline="0" dirty="0" smtClean="0"/>
              <a:t>To draw the curved motion path, do the following on the slide:</a:t>
            </a:r>
            <a:endParaRPr lang="en-US" i="1" baseline="0" dirty="0" smtClean="0"/>
          </a:p>
          <a:p>
            <a:pPr marL="724959" lvl="1" indent="-241653">
              <a:buFont typeface="+mj-lt"/>
              <a:buAutoNum type="arabicPeriod"/>
            </a:pPr>
            <a:r>
              <a:rPr lang="en-US" baseline="0" dirty="0" smtClean="0"/>
              <a:t>On the slide, right-click the shape and select </a:t>
            </a:r>
            <a:r>
              <a:rPr lang="en-US" b="1" baseline="0" dirty="0" smtClean="0"/>
              <a:t>Edit</a:t>
            </a:r>
            <a:r>
              <a:rPr lang="en-US" baseline="0" dirty="0" smtClean="0"/>
              <a:t> </a:t>
            </a:r>
            <a:r>
              <a:rPr lang="en-US" b="1" baseline="0" dirty="0" smtClean="0"/>
              <a:t>Points</a:t>
            </a:r>
            <a:r>
              <a:rPr lang="en-US" baseline="0" dirty="0" smtClean="0"/>
              <a:t>.</a:t>
            </a:r>
          </a:p>
          <a:p>
            <a:pPr marL="724959" lvl="1" indent="-241653">
              <a:buFont typeface="+mj-lt"/>
              <a:buAutoNum type="arabicPeriod"/>
            </a:pPr>
            <a:r>
              <a:rPr lang="en-US" baseline="0" dirty="0" smtClean="0"/>
              <a:t>Right-click the motion path near the red endpoint,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724959" lvl="1" indent="-241653" defTabSz="966612">
              <a:buFont typeface="+mj-lt"/>
              <a:buAutoNum type="arabicPeriod"/>
              <a:defRPr/>
            </a:pPr>
            <a:r>
              <a:rPr lang="en-US" baseline="0" dirty="0" smtClean="0"/>
              <a:t>Right-click the motion path near the green start point, and select </a:t>
            </a:r>
            <a:r>
              <a:rPr lang="en-US" b="1" baseline="0" dirty="0" smtClean="0"/>
              <a:t>Add</a:t>
            </a:r>
            <a:r>
              <a:rPr lang="en-US" baseline="0" dirty="0" smtClean="0"/>
              <a:t> </a:t>
            </a:r>
            <a:r>
              <a:rPr lang="en-US" b="1" baseline="0" dirty="0" smtClean="0"/>
              <a:t>Point</a:t>
            </a:r>
            <a:r>
              <a:rPr lang="en-US" b="0" baseline="0" dirty="0" smtClean="0"/>
              <a:t>.</a:t>
            </a:r>
            <a:endParaRPr lang="en-US" baseline="0" dirty="0" smtClean="0"/>
          </a:p>
          <a:p>
            <a:pPr marL="724959" lvl="1" indent="-241653">
              <a:buFont typeface="+mj-lt"/>
              <a:buAutoNum type="arabicPeriod"/>
            </a:pPr>
            <a:r>
              <a:rPr lang="en-US" b="0" baseline="0" dirty="0" smtClean="0"/>
              <a:t>Drag</a:t>
            </a:r>
            <a:r>
              <a:rPr lang="en-US" baseline="0" dirty="0" smtClean="0"/>
              <a:t> the first point off the left edge of the slide, 2” below the horizontal drawing guide.</a:t>
            </a:r>
          </a:p>
          <a:p>
            <a:pPr marL="724959" lvl="1" indent="-241653">
              <a:buFont typeface="+mj-lt"/>
              <a:buAutoNum type="arabicPeriod"/>
            </a:pPr>
            <a:r>
              <a:rPr lang="en-US" baseline="0" dirty="0" smtClean="0"/>
              <a:t>Drag the second point 3” to the left of the 0.00 vertical drawing guide and 3” below the horizontal drawing guide.</a:t>
            </a:r>
          </a:p>
          <a:p>
            <a:pPr marL="724959" lvl="1" indent="-241653">
              <a:buFont typeface="+mj-lt"/>
              <a:buAutoNum type="arabicPeriod"/>
            </a:pPr>
            <a:r>
              <a:rPr lang="en-US" baseline="0" dirty="0" smtClean="0"/>
              <a:t>Drag the third point 1” to the left of the 0.00 vertical drawing guide and 2.75” below the horizontal drawing guide.</a:t>
            </a:r>
          </a:p>
          <a:p>
            <a:pPr marL="724959" lvl="1" indent="-241653">
              <a:buFont typeface="+mj-lt"/>
              <a:buAutoNum type="arabicPeriod"/>
            </a:pPr>
            <a:r>
              <a:rPr lang="en-US" baseline="0" dirty="0" smtClean="0"/>
              <a:t>Drag the fourth point 2.75” to the right of the 0.00 vertical drawing guide and 1” below the horizontal drawing guide.</a:t>
            </a:r>
          </a:p>
          <a:p>
            <a:pPr marL="724959" lvl="1" indent="-241653" defTabSz="966612">
              <a:buFont typeface="+mj-lt"/>
              <a:buAutoNum type="arabicPeriod"/>
              <a:defRPr/>
            </a:pPr>
            <a:r>
              <a:rPr lang="en-US" baseline="0" dirty="0" smtClean="0"/>
              <a:t>Drag the fifth point 2.25” to the right of the 0.00 vertical drawing guide and 0.5” above the horizontal drawing guide.</a:t>
            </a:r>
          </a:p>
          <a:p>
            <a:pPr marL="724959" lvl="1" indent="-241653">
              <a:buFont typeface="+mj-lt"/>
              <a:buAutoNum type="arabicPeriod"/>
            </a:pPr>
            <a:r>
              <a:rPr lang="en-US" baseline="0" dirty="0" smtClean="0"/>
              <a:t>Drag the sixth point on the 0.00 vertical drawing guide and 2” above the horizontal drawing guide.</a:t>
            </a:r>
          </a:p>
          <a:p>
            <a:pPr marL="724959" lvl="1" indent="-241653">
              <a:buFont typeface="+mj-lt"/>
              <a:buAutoNum type="arabicPeriod"/>
            </a:pPr>
            <a:r>
              <a:rPr lang="en-US" baseline="0" dirty="0" smtClean="0"/>
              <a:t>Drag the seventh and final point on the snowflake.</a:t>
            </a:r>
          </a:p>
          <a:p>
            <a:pPr marL="241653" indent="-241653">
              <a:buFont typeface="+mj-lt"/>
              <a:buAutoNum type="arabicPeriod"/>
            </a:pPr>
            <a:r>
              <a:rPr lang="en-US" baseline="0" dirty="0" smtClean="0"/>
              <a:t>On the </a:t>
            </a:r>
            <a:r>
              <a:rPr lang="en-US" b="1" baseline="0" dirty="0" smtClean="0"/>
              <a:t>Animations</a:t>
            </a:r>
            <a:r>
              <a:rPr lang="en-US" baseline="0" dirty="0" smtClean="0"/>
              <a:t> tab, in the </a:t>
            </a:r>
            <a:r>
              <a:rPr lang="en-US" b="1" baseline="0" dirty="0" smtClean="0"/>
              <a:t>Timing</a:t>
            </a:r>
            <a:r>
              <a:rPr lang="en-US" baseline="0" dirty="0" smtClean="0"/>
              <a:t> group, do the following: </a:t>
            </a:r>
          </a:p>
          <a:p>
            <a:pPr marL="724959" lvl="1" indent="-24165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16</a:t>
            </a:r>
            <a:r>
              <a:rPr lang="en-US" baseline="0" dirty="0" smtClean="0"/>
              <a:t>.</a:t>
            </a:r>
          </a:p>
          <a:p>
            <a:pPr marL="724959" lvl="1" indent="-241653">
              <a:buFont typeface="Arial" pitchFamily="34" charset="0"/>
              <a:buChar char="•"/>
            </a:pPr>
            <a:r>
              <a:rPr lang="en-US" baseline="0" dirty="0" smtClean="0"/>
              <a:t>In the </a:t>
            </a:r>
            <a:r>
              <a:rPr lang="en-US" b="1" baseline="0" dirty="0" smtClean="0"/>
              <a:t>Duration </a:t>
            </a:r>
            <a:r>
              <a:rPr lang="en-US" baseline="0" dirty="0" smtClean="0"/>
              <a:t>box, enter </a:t>
            </a:r>
            <a:r>
              <a:rPr lang="en-US" b="1" baseline="0" dirty="0" smtClean="0"/>
              <a:t>5</a:t>
            </a:r>
            <a:r>
              <a:rPr lang="en-US" baseline="0" dirty="0" smtClean="0"/>
              <a:t> </a:t>
            </a:r>
            <a:r>
              <a:rPr lang="en-US" b="1" baseline="0" dirty="0" smtClean="0"/>
              <a:t>seconds</a:t>
            </a:r>
            <a:r>
              <a:rPr lang="en-US" b="0" baseline="0" dirty="0" smtClean="0"/>
              <a:t>.</a:t>
            </a:r>
          </a:p>
          <a:p>
            <a:pPr marL="241653" lvl="1" indent="-241653" defTabSz="966612">
              <a:buFont typeface="+mj-lt"/>
              <a:buAutoNum type="arabicPeriod" startAt="6"/>
              <a:defRPr/>
            </a:pPr>
            <a:r>
              <a:rPr lang="en-US" sz="1300" dirty="0" smtClean="0"/>
              <a:t>Right-click the slide background area, and then click </a:t>
            </a:r>
            <a:r>
              <a:rPr lang="en-US" sz="1300" b="1" dirty="0" smtClean="0"/>
              <a:t>Grid and Guides</a:t>
            </a:r>
            <a:r>
              <a:rPr lang="en-US" sz="1300" dirty="0" smtClean="0"/>
              <a:t>. In the </a:t>
            </a:r>
            <a:r>
              <a:rPr lang="en-US" sz="1300" b="1" dirty="0" smtClean="0"/>
              <a:t>Grid and Guides </a:t>
            </a:r>
            <a:r>
              <a:rPr lang="en-US" sz="1300" dirty="0" smtClean="0"/>
              <a:t>dialog box, under </a:t>
            </a:r>
            <a:r>
              <a:rPr lang="en-US" sz="1300" b="1" dirty="0" smtClean="0"/>
              <a:t>Guide settings</a:t>
            </a:r>
            <a:r>
              <a:rPr lang="en-US" sz="1300" dirty="0" smtClean="0"/>
              <a:t>, clear </a:t>
            </a:r>
            <a:r>
              <a:rPr lang="en-US" sz="1300" b="1" dirty="0" smtClean="0"/>
              <a:t>Display drawing guides on screen</a:t>
            </a:r>
            <a:r>
              <a:rPr lang="en-US" sz="1300" dirty="0" smtClean="0"/>
              <a:t>, and then click </a:t>
            </a:r>
            <a:r>
              <a:rPr lang="en-US" sz="1300" b="1" dirty="0" smtClean="0"/>
              <a:t>OK</a:t>
            </a:r>
            <a:r>
              <a:rPr lang="en-US" sz="1300" dirty="0" smtClean="0"/>
              <a:t>. </a:t>
            </a:r>
            <a:endParaRPr lang="en-US" sz="1300" b="1" dirty="0" smtClean="0"/>
          </a:p>
          <a:p>
            <a:pPr marL="724959" lvl="1" indent="-241653">
              <a:buFont typeface="+mj-lt"/>
              <a:buAutoNum type="arabicPeriod" startAt="6"/>
            </a:pPr>
            <a:endParaRPr lang="en-US" baseline="0" dirty="0" smtClean="0"/>
          </a:p>
          <a:p>
            <a:pPr marL="241653" indent="-241653">
              <a:buFont typeface="+mj-lt"/>
              <a:buAutoNum type="arabicPeriod"/>
            </a:pPr>
            <a:endParaRPr lang="en-US" baseline="0" dirty="0" smtClean="0"/>
          </a:p>
          <a:p>
            <a:pPr marL="241653" indent="-241653"/>
            <a:r>
              <a:rPr lang="en-US" baseline="0" dirty="0" smtClean="0"/>
              <a:t>To reproduce the animation effects for the quotation text box, do the following:</a:t>
            </a:r>
          </a:p>
          <a:p>
            <a:pPr marL="241653" indent="-241653">
              <a:buFont typeface="+mj-lt"/>
              <a:buAutoNum type="arabicPeriod"/>
            </a:pPr>
            <a:r>
              <a:rPr lang="en-US" baseline="0" dirty="0" smtClean="0"/>
              <a:t>On the slide, select the quotation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41653" indent="-24165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Animation</a:t>
            </a:r>
            <a:r>
              <a:rPr lang="en-US" baseline="0" dirty="0" smtClean="0"/>
              <a:t> group, click the </a:t>
            </a:r>
            <a:r>
              <a:rPr lang="en-US" b="1" baseline="0" dirty="0" smtClean="0"/>
              <a:t>Effect</a:t>
            </a:r>
            <a:r>
              <a:rPr lang="en-US" baseline="0" dirty="0" smtClean="0"/>
              <a:t> </a:t>
            </a:r>
            <a:r>
              <a:rPr lang="en-US" b="1" baseline="0" dirty="0" smtClean="0"/>
              <a:t>Options </a:t>
            </a:r>
            <a:r>
              <a:rPr lang="en-US" b="0" baseline="0" dirty="0" smtClean="0"/>
              <a:t>dialog box launcher</a:t>
            </a:r>
            <a:r>
              <a:rPr lang="en-US" baseline="0" dirty="0" smtClean="0"/>
              <a:t>. In the </a:t>
            </a:r>
            <a:r>
              <a:rPr lang="en-US" b="1" baseline="0" dirty="0" smtClean="0"/>
              <a:t>Fade</a:t>
            </a:r>
            <a:r>
              <a:rPr lang="en-US" baseline="0" dirty="0" smtClean="0"/>
              <a:t> dialog box, do the following:</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Animate</a:t>
            </a:r>
            <a:r>
              <a:rPr lang="en-US" baseline="0" dirty="0" smtClean="0"/>
              <a:t> </a:t>
            </a:r>
            <a:r>
              <a:rPr lang="en-US" b="1" baseline="0" dirty="0" smtClean="0"/>
              <a:t>text</a:t>
            </a:r>
            <a:r>
              <a:rPr lang="en-US" baseline="0" dirty="0" smtClean="0"/>
              <a:t> list, select </a:t>
            </a:r>
            <a:r>
              <a:rPr lang="en-US" b="1" baseline="0" dirty="0" smtClean="0"/>
              <a:t>By</a:t>
            </a:r>
            <a:r>
              <a:rPr lang="en-US" baseline="0" dirty="0" smtClean="0"/>
              <a:t> </a:t>
            </a:r>
            <a:r>
              <a:rPr lang="en-US" b="1" baseline="0" dirty="0" smtClean="0"/>
              <a:t>letter</a:t>
            </a:r>
            <a:r>
              <a:rPr lang="en-US" baseline="0" dirty="0" smtClean="0"/>
              <a:t>.</a:t>
            </a:r>
          </a:p>
          <a:p>
            <a:pPr marL="724959" lvl="1" indent="-241653">
              <a:buFont typeface="Arial" pitchFamily="34" charset="0"/>
              <a:buChar char="•"/>
            </a:pPr>
            <a:r>
              <a:rPr lang="en-US" baseline="0" dirty="0" smtClean="0"/>
              <a:t>On the </a:t>
            </a:r>
            <a:r>
              <a:rPr lang="en-US" b="1" baseline="0" dirty="0" smtClean="0"/>
              <a:t>Effect</a:t>
            </a:r>
            <a:r>
              <a:rPr lang="en-US" baseline="0" dirty="0" smtClean="0"/>
              <a:t> tab, in the </a:t>
            </a:r>
            <a:r>
              <a:rPr lang="en-US" b="1" baseline="0" dirty="0" smtClean="0"/>
              <a:t>% delay between letters </a:t>
            </a:r>
            <a:r>
              <a:rPr lang="en-US" baseline="0" dirty="0" smtClean="0"/>
              <a:t>box, enter </a:t>
            </a:r>
            <a:r>
              <a:rPr lang="en-US" b="1" baseline="0" dirty="0" smtClean="0"/>
              <a:t>4</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Delay</a:t>
            </a:r>
            <a:r>
              <a:rPr lang="en-US" baseline="0" dirty="0" smtClean="0"/>
              <a:t> box, enter </a:t>
            </a:r>
            <a:r>
              <a:rPr lang="en-US" b="1" baseline="0" dirty="0" smtClean="0"/>
              <a:t>21</a:t>
            </a:r>
            <a:r>
              <a:rPr lang="en-US" baseline="0" dirty="0" smtClean="0"/>
              <a:t>.</a:t>
            </a:r>
          </a:p>
          <a:p>
            <a:pPr marL="724959" lvl="1" indent="-241653">
              <a:buFont typeface="Arial" pitchFamily="34" charset="0"/>
              <a:buChar char="•"/>
            </a:pPr>
            <a:r>
              <a:rPr lang="en-US" baseline="0" dirty="0" smtClean="0"/>
              <a:t>On the </a:t>
            </a:r>
            <a:r>
              <a:rPr lang="en-US" b="1" baseline="0" dirty="0" smtClean="0"/>
              <a:t>Timing</a:t>
            </a:r>
            <a:r>
              <a:rPr lang="en-US" baseline="0" dirty="0" smtClean="0"/>
              <a:t> tab, in the </a:t>
            </a:r>
            <a:r>
              <a:rPr lang="en-US" b="1" baseline="0" dirty="0" smtClean="0"/>
              <a:t>Duration </a:t>
            </a:r>
            <a:r>
              <a:rPr lang="en-US" baseline="0" dirty="0" smtClean="0"/>
              <a:t>box, enter </a:t>
            </a:r>
            <a:r>
              <a:rPr lang="en-US" b="1" baseline="0" dirty="0" smtClean="0"/>
              <a:t>0.5 seconds</a:t>
            </a:r>
            <a:r>
              <a:rPr lang="en-US" baseline="0" dirty="0" smtClean="0"/>
              <a:t>.</a:t>
            </a:r>
          </a:p>
          <a:p>
            <a:pPr marL="241653" indent="-241653">
              <a:buFont typeface="+mj-lt"/>
              <a:buAutoNum type="arabicPeriod"/>
            </a:pPr>
            <a:endParaRPr lang="en-US" b="1" baseline="0" dirty="0" smtClean="0"/>
          </a:p>
          <a:p>
            <a:pPr marL="241653" indent="-241653">
              <a:buFont typeface="+mj-lt"/>
              <a:buAutoNum type="arabicPeriod"/>
            </a:pPr>
            <a:endParaRPr lang="en-US" b="1" baseline="0" dirty="0" smtClean="0"/>
          </a:p>
          <a:p>
            <a:pPr marL="241653" indent="-241653" defTabSz="966612">
              <a:defRPr/>
            </a:pPr>
            <a:r>
              <a:rPr lang="en-US" baseline="0" dirty="0" smtClean="0"/>
              <a:t>To reproduce the animation effects for the quotation attribution text box, do the following:</a:t>
            </a:r>
            <a:endParaRPr lang="en-US" b="1" baseline="0" dirty="0" smtClean="0"/>
          </a:p>
          <a:p>
            <a:pPr marL="241653" indent="-241653">
              <a:buFont typeface="+mj-lt"/>
              <a:buAutoNum type="arabicPeriod"/>
            </a:pPr>
            <a:r>
              <a:rPr lang="en-US" baseline="0" dirty="0" smtClean="0"/>
              <a:t>Select the quotation attribution text box. On the </a:t>
            </a:r>
            <a:r>
              <a:rPr lang="en-US" b="1" baseline="0" dirty="0" smtClean="0"/>
              <a:t>Animations</a:t>
            </a:r>
            <a:r>
              <a:rPr lang="en-US" baseline="0" dirty="0" smtClean="0"/>
              <a:t> tab, in the </a:t>
            </a:r>
            <a:r>
              <a:rPr lang="en-US" b="1" baseline="0" dirty="0" smtClean="0"/>
              <a:t>Advanced Animation </a:t>
            </a:r>
            <a:r>
              <a:rPr lang="en-US" baseline="0" dirty="0" smtClean="0"/>
              <a:t>group, click </a:t>
            </a:r>
            <a:r>
              <a:rPr lang="en-US" b="1" baseline="0" dirty="0" smtClean="0"/>
              <a:t>Add Animation</a:t>
            </a:r>
            <a:r>
              <a:rPr lang="en-US" baseline="0" dirty="0" smtClean="0"/>
              <a:t>, and then under </a:t>
            </a:r>
            <a:r>
              <a:rPr lang="en-US" b="1" baseline="0" dirty="0" smtClean="0"/>
              <a:t>Entrance</a:t>
            </a:r>
            <a:r>
              <a:rPr lang="en-US" baseline="0" dirty="0" smtClean="0"/>
              <a:t> click </a:t>
            </a:r>
            <a:r>
              <a:rPr lang="en-US" b="1" baseline="0" dirty="0" smtClean="0"/>
              <a:t>Fade</a:t>
            </a:r>
            <a:r>
              <a:rPr lang="en-US" baseline="0" dirty="0" smtClean="0"/>
              <a:t>.</a:t>
            </a:r>
          </a:p>
          <a:p>
            <a:pPr marL="241653" indent="-241653">
              <a:buFont typeface="+mj-lt"/>
              <a:buAutoNum type="arabicPeriod"/>
            </a:pPr>
            <a:r>
              <a:rPr lang="en-US" baseline="0" dirty="0" smtClean="0"/>
              <a:t>Also on the </a:t>
            </a:r>
            <a:r>
              <a:rPr lang="en-US" b="1" baseline="0" dirty="0" smtClean="0"/>
              <a:t>Animations</a:t>
            </a:r>
            <a:r>
              <a:rPr lang="en-US" baseline="0" dirty="0" smtClean="0"/>
              <a:t> tab, in the </a:t>
            </a:r>
            <a:r>
              <a:rPr lang="en-US" b="1" baseline="0" dirty="0" smtClean="0"/>
              <a:t>Timing</a:t>
            </a:r>
            <a:r>
              <a:rPr lang="en-US" baseline="0" dirty="0" smtClean="0"/>
              <a:t> group, do the following:</a:t>
            </a:r>
          </a:p>
          <a:p>
            <a:pPr marL="724959" lvl="1" indent="-241653">
              <a:buFont typeface="Arial" pitchFamily="34" charset="0"/>
              <a:buChar char="•"/>
            </a:pPr>
            <a:r>
              <a:rPr lang="en-US" baseline="0" dirty="0" smtClean="0"/>
              <a:t>In the </a:t>
            </a:r>
            <a:r>
              <a:rPr lang="en-US" b="1" baseline="0" dirty="0" smtClean="0"/>
              <a:t>Start</a:t>
            </a:r>
            <a:r>
              <a:rPr lang="en-US" baseline="0" dirty="0" smtClean="0"/>
              <a:t> list, select </a:t>
            </a:r>
            <a:r>
              <a:rPr lang="en-US" b="1" baseline="0" dirty="0" smtClean="0"/>
              <a:t>With</a:t>
            </a:r>
            <a:r>
              <a:rPr lang="en-US" baseline="0" dirty="0" smtClean="0"/>
              <a:t> </a:t>
            </a:r>
            <a:r>
              <a:rPr lang="en-US" b="1" baseline="0" dirty="0" smtClean="0"/>
              <a:t>Previous</a:t>
            </a:r>
            <a:r>
              <a:rPr lang="en-US" baseline="0" dirty="0" smtClean="0"/>
              <a:t>.</a:t>
            </a:r>
          </a:p>
          <a:p>
            <a:pPr marL="724959" lvl="1" indent="-241653">
              <a:buFont typeface="Arial" pitchFamily="34" charset="0"/>
              <a:buChar char="•"/>
            </a:pPr>
            <a:r>
              <a:rPr lang="en-US" baseline="0" dirty="0" smtClean="0"/>
              <a:t>In the </a:t>
            </a:r>
            <a:r>
              <a:rPr lang="en-US" b="1" baseline="0" dirty="0" smtClean="0"/>
              <a:t>Delay</a:t>
            </a:r>
            <a:r>
              <a:rPr lang="en-US" baseline="0" dirty="0" smtClean="0"/>
              <a:t> box, enter </a:t>
            </a:r>
            <a:r>
              <a:rPr lang="en-US" b="1" baseline="0" dirty="0" smtClean="0"/>
              <a:t>22.5</a:t>
            </a:r>
            <a:r>
              <a:rPr lang="en-US" baseline="0" dirty="0" smtClean="0"/>
              <a:t>.</a:t>
            </a:r>
          </a:p>
          <a:p>
            <a:pPr marL="724959" lvl="1" indent="-241653">
              <a:buFont typeface="Arial" pitchFamily="34" charset="0"/>
              <a:buChar char="•"/>
            </a:pPr>
            <a:r>
              <a:rPr lang="en-US" baseline="0" dirty="0" smtClean="0"/>
              <a:t>In the </a:t>
            </a:r>
            <a:r>
              <a:rPr lang="en-US" b="1" baseline="0" dirty="0" smtClean="0"/>
              <a:t>Duration </a:t>
            </a:r>
            <a:r>
              <a:rPr lang="en-US" baseline="0" dirty="0" smtClean="0"/>
              <a:t>list, enter </a:t>
            </a:r>
            <a:r>
              <a:rPr lang="en-US" b="1" baseline="0" dirty="0" smtClean="0"/>
              <a:t>0.5 seconds</a:t>
            </a:r>
            <a:r>
              <a:rPr lang="en-US" baseline="0" dirty="0" smtClean="0"/>
              <a:t>.</a:t>
            </a:r>
          </a:p>
          <a:p>
            <a:pPr marL="241653" indent="-241653">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41AB9C18-8CAA-4223-81FA-B24ABEAFDA6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57400" y="6356350"/>
            <a:ext cx="2133600" cy="365125"/>
          </a:xfrm>
        </p:spPr>
        <p:txBody>
          <a:bodyPr/>
          <a:lstStyle>
            <a:lvl1pPr>
              <a:defRPr>
                <a:solidFill>
                  <a:schemeClr val="tx1">
                    <a:lumMod val="50000"/>
                    <a:lumOff val="50000"/>
                  </a:schemeClr>
                </a:solidFill>
              </a:defRPr>
            </a:lvl1pPr>
          </a:lstStyle>
          <a:p>
            <a:fld id="{FA4C7614-15A9-43A8-9E98-106A33ED6C41}" type="datetimeFigureOut">
              <a:rPr lang="en-US" smtClean="0"/>
              <a:pPr/>
              <a:t>12/10/2016</a:t>
            </a:fld>
            <a:endParaRPr lang="en-US" dirty="0"/>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4C7614-15A9-43A8-9E98-106A33ED6C41}" type="datetimeFigureOut">
              <a:rPr lang="en-US" smtClean="0">
                <a:solidFill>
                  <a:prstClr val="black">
                    <a:tint val="75000"/>
                  </a:prstClr>
                </a:solidFill>
              </a:rPr>
              <a:pPr/>
              <a:t>12/10/2016</a:t>
            </a:fld>
            <a:endParaRPr lang="en-US">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5" name="Picture 4" descr="http://www.iowa-snowdrifters.org/wp-content/uploads/2013/09/IowaSnowDrifterslogo-1024x825.jpg"/>
          <p:cNvPicPr>
            <a:picLocks noChangeAspect="1" noChangeArrowheads="1"/>
          </p:cNvPicPr>
          <p:nvPr userDrawn="1"/>
        </p:nvPicPr>
        <p:blipFill>
          <a:blip r:embed="rId13" cstate="print"/>
          <a:srcRect/>
          <a:stretch>
            <a:fillRect/>
          </a:stretch>
        </p:blipFill>
        <p:spPr bwMode="auto">
          <a:xfrm>
            <a:off x="7620000" y="5687540"/>
            <a:ext cx="1295400" cy="1043657"/>
          </a:xfrm>
          <a:prstGeom prst="rect">
            <a:avLst/>
          </a:prstGeom>
          <a:noFill/>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owasnowdrifters.com/land-owner-agre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nowmobilers.org/docs/ACSA_Facts_and_Myths_book.pdf" TargetMode="External"/><Relationship Id="rId2" Type="http://schemas.openxmlformats.org/officeDocument/2006/relationships/hyperlink" Target="http://www.snowmobileinfo.org/snowmobile-access-docs/Economic-Importance-of-Snowmobiling-in%20IA_2005.pdf" TargetMode="External"/><Relationship Id="rId1" Type="http://schemas.openxmlformats.org/officeDocument/2006/relationships/slideLayout" Target="../slideLayouts/slideLayout2.xml"/><Relationship Id="rId6" Type="http://schemas.openxmlformats.org/officeDocument/2006/relationships/hyperlink" Target="http://www.traveliowa.com/UserDocs/documents/Travel/SnowmobilinginIA.pdf" TargetMode="External"/><Relationship Id="rId5" Type="http://schemas.openxmlformats.org/officeDocument/2006/relationships/hyperlink" Target="http://www.iowasnowdrifters.com/land-owner-agreement" TargetMode="External"/><Relationship Id="rId4" Type="http://schemas.openxmlformats.org/officeDocument/2006/relationships/hyperlink" Target="http://coolice.legis.iowa.gov/Cool-ICE/default.asp?category=billinfo&amp;service=IowaCode&amp;ga=83&amp;input=321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iowasnowdrifters/" TargetMode="External"/><Relationship Id="rId2" Type="http://schemas.openxmlformats.org/officeDocument/2006/relationships/hyperlink" Target="http://www.iowasnowdrifter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owasnowdrifters.com/board-memb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igtownshowdow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owasnowdrifters.com/sarahs-test-p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oolice.legis.iowa.gov/Cool-ICE/default.asp?category=billinfo&amp;service=IowaCode&amp;ga=83&amp;input=321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owasnowdrifters.com/wp-content/uploads/2015/01/Snowdrifters-map_Page_2.jp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lake1.png"/>
          <p:cNvPicPr>
            <a:picLocks noChangeAspect="1"/>
          </p:cNvPicPr>
          <p:nvPr/>
        </p:nvPicPr>
        <p:blipFill>
          <a:blip r:embed="rId3" cstate="print"/>
          <a:stretch>
            <a:fillRect/>
          </a:stretch>
        </p:blipFill>
        <p:spPr>
          <a:xfrm rot="1170377">
            <a:off x="-2384449" y="2710659"/>
            <a:ext cx="326696" cy="379300"/>
          </a:xfrm>
          <a:prstGeom prst="rect">
            <a:avLst/>
          </a:prstGeom>
        </p:spPr>
      </p:pic>
      <p:pic>
        <p:nvPicPr>
          <p:cNvPr id="17" name="Picture 16" descr="flake1.png"/>
          <p:cNvPicPr>
            <a:picLocks noChangeAspect="1"/>
          </p:cNvPicPr>
          <p:nvPr/>
        </p:nvPicPr>
        <p:blipFill>
          <a:blip r:embed="rId4" cstate="print"/>
          <a:stretch>
            <a:fillRect/>
          </a:stretch>
        </p:blipFill>
        <p:spPr>
          <a:xfrm rot="1170377">
            <a:off x="-2670492" y="3259237"/>
            <a:ext cx="440273" cy="511165"/>
          </a:xfrm>
          <a:prstGeom prst="rect">
            <a:avLst/>
          </a:prstGeom>
        </p:spPr>
      </p:pic>
      <p:sp>
        <p:nvSpPr>
          <p:cNvPr id="22" name="TextBox 21"/>
          <p:cNvSpPr txBox="1"/>
          <p:nvPr/>
        </p:nvSpPr>
        <p:spPr>
          <a:xfrm>
            <a:off x="685800" y="2346797"/>
            <a:ext cx="8001000" cy="523208"/>
          </a:xfrm>
          <a:prstGeom prst="rect">
            <a:avLst/>
          </a:prstGeom>
          <a:noFill/>
        </p:spPr>
        <p:txBody>
          <a:bodyPr wrap="square" lIns="91429" tIns="45714" rIns="91429" bIns="45714" rtlCol="0">
            <a:spAutoFit/>
          </a:bodyPr>
          <a:lstStyle/>
          <a:p>
            <a:pPr marL="117462" indent="-117462"/>
            <a:r>
              <a:rPr lang="en-US" sz="2800" i="1" dirty="0" smtClean="0">
                <a:latin typeface="Georgia" pitchFamily="18" charset="0"/>
              </a:rPr>
              <a:t>Iowa </a:t>
            </a:r>
            <a:r>
              <a:rPr lang="en-US" sz="2800" i="1" dirty="0" err="1" smtClean="0">
                <a:latin typeface="Georgia" pitchFamily="18" charset="0"/>
              </a:rPr>
              <a:t>Snowdrifters</a:t>
            </a:r>
            <a:r>
              <a:rPr lang="en-US" sz="2800" i="1" dirty="0" smtClean="0">
                <a:latin typeface="Georgia" pitchFamily="18" charset="0"/>
              </a:rPr>
              <a:t> Snowmobile Organization</a:t>
            </a:r>
          </a:p>
        </p:txBody>
      </p:sp>
    </p:spTree>
    <p:extLst>
      <p:ext uri="{BB962C8B-B14F-4D97-AF65-F5344CB8AC3E}">
        <p14:creationId xmlns:p14="http://schemas.microsoft.com/office/powerpoint/2010/main" val="314988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12000" spd="-100000" fill="hold"/>
                                        <p:tgtEl>
                                          <p:spTgt spid="16"/>
                                        </p:tgtEl>
                                        <p:attrNameLst>
                                          <p:attrName>ppt_x</p:attrName>
                                          <p:attrName>ppt_y</p:attrName>
                                        </p:attrNameLst>
                                      </p:cBhvr>
                                      <p:rCtr x="-52800" y="6900"/>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8000"/>
                                  </p:stCondLst>
                                  <p:childTnLst>
                                    <p:animMotion origin="layout" path="M 1.11354 0.0518 C 1.07795 0.06267 1.03489 0.0821 0.97951 0.07146 C 0.92395 0.06082 0.85764 -0.00023 0.78107 -0.01064 C 0.70399 -0.02105 0.61441 0.02359 0.5184 0.00971 C 0.42257 -0.00416 0.29132 -0.08048 0.20503 -0.09366 C 0.11857 -0.10662 0.03472 -0.07285 3.61111E-6 -0.06869 " pathEditMode="fixed" rAng="0" ptsTypes="aaaaaa">
                                      <p:cBhvr>
                                        <p:cTn id="12" dur="13000" spd="-100000" fill="hold"/>
                                        <p:tgtEl>
                                          <p:spTgt spid="17"/>
                                        </p:tgtEl>
                                        <p:attrNameLst>
                                          <p:attrName>ppt_x</p:attrName>
                                          <p:attrName>ppt_y</p:attrName>
                                        </p:attrNameLst>
                                      </p:cBhvr>
                                      <p:rCtr x="-55700" y="-6400"/>
                                    </p:animMotion>
                                  </p:childTnLst>
                                </p:cTn>
                              </p:par>
                              <p:par>
                                <p:cTn id="13" presetID="8" presetClass="emph" presetSubtype="0" fill="hold" nodeType="withEffect">
                                  <p:stCondLst>
                                    <p:cond delay="8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6500" fill="hold"/>
                                        <p:tgtEl>
                                          <p:spTgt spid="17"/>
                                        </p:tgtEl>
                                      </p:cBhvr>
                                      <p:by x="40000" y="40000"/>
                                    </p:animScale>
                                  </p:childTnLst>
                                </p:cTn>
                              </p:par>
                              <p:par>
                                <p:cTn id="17" presetID="10" presetClass="entr" presetSubtype="0" fill="hold" nodeType="withEffect">
                                  <p:stCondLst>
                                    <p:cond delay="21000"/>
                                  </p:stCondLst>
                                  <p:iterate type="lt">
                                    <p:tmPct val="4000"/>
                                  </p:iterate>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Landowner Liability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Iowa </a:t>
            </a:r>
            <a:r>
              <a:rPr lang="en-US" dirty="0" err="1" smtClean="0"/>
              <a:t>Snowdrifters</a:t>
            </a:r>
            <a:r>
              <a:rPr lang="en-US" dirty="0" smtClean="0"/>
              <a:t> &amp; the Iowa State Snowmobile Association (ISSA) provide $1,000,000,000 worth of liability insurance for property owners </a:t>
            </a:r>
            <a:endParaRPr lang="en-US" dirty="0"/>
          </a:p>
          <a:p>
            <a:endParaRPr lang="en-US" dirty="0" smtClean="0"/>
          </a:p>
          <a:p>
            <a:pPr marL="0" indent="0">
              <a:buNone/>
            </a:pPr>
            <a:endParaRPr lang="en-US" dirty="0" smtClean="0"/>
          </a:p>
          <a:p>
            <a:pPr marL="0" indent="0">
              <a:buNone/>
            </a:pPr>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hlinkClick r:id="rId2"/>
            </a:endParaRPr>
          </a:p>
          <a:p>
            <a:pPr marL="0" indent="0">
              <a:buNone/>
            </a:pPr>
            <a:r>
              <a:rPr lang="en-US" dirty="0" smtClean="0">
                <a:hlinkClick r:id="rId2"/>
              </a:rPr>
              <a:t>http</a:t>
            </a:r>
            <a:r>
              <a:rPr lang="en-US" dirty="0">
                <a:hlinkClick r:id="rId2"/>
              </a:rPr>
              <a:t>://</a:t>
            </a:r>
            <a:r>
              <a:rPr lang="en-US" dirty="0" smtClean="0">
                <a:hlinkClick r:id="rId2"/>
              </a:rPr>
              <a:t>www.iowasnowdrifters.com/land-owner-agreement</a:t>
            </a:r>
            <a:endParaRPr lang="en-US" dirty="0" smtClean="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25086"/>
            <a:ext cx="5486400" cy="314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28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Trail Impact </a:t>
            </a:r>
            <a:endParaRPr lang="en-US" dirty="0"/>
          </a:p>
        </p:txBody>
      </p:sp>
      <p:sp>
        <p:nvSpPr>
          <p:cNvPr id="3" name="Content Placeholder 2"/>
          <p:cNvSpPr>
            <a:spLocks noGrp="1"/>
          </p:cNvSpPr>
          <p:nvPr>
            <p:ph idx="1"/>
          </p:nvPr>
        </p:nvSpPr>
        <p:spPr>
          <a:xfrm>
            <a:off x="304800" y="990600"/>
            <a:ext cx="8229600" cy="685800"/>
          </a:xfrm>
        </p:spPr>
        <p:txBody>
          <a:bodyPr>
            <a:normAutofit fontScale="92500" lnSpcReduction="20000"/>
          </a:bodyPr>
          <a:lstStyle/>
          <a:p>
            <a:pPr>
              <a:buNone/>
            </a:pPr>
            <a:r>
              <a:rPr lang="en-US" sz="1600" dirty="0" smtClean="0"/>
              <a:t>* The following pictures are from April of 2014 when the snowmobile signs were removed (North Liberty). Pictures were taken to demonstrate the impact that snowmobiles have on the grass and environment. </a:t>
            </a:r>
            <a:endParaRPr lang="en-US" sz="1600" dirty="0"/>
          </a:p>
        </p:txBody>
      </p:sp>
      <p:pic>
        <p:nvPicPr>
          <p:cNvPr id="4" name="Picture 3" descr="IMG_1166.JPG"/>
          <p:cNvPicPr>
            <a:picLocks noChangeAspect="1"/>
          </p:cNvPicPr>
          <p:nvPr/>
        </p:nvPicPr>
        <p:blipFill>
          <a:blip r:embed="rId2" cstate="print"/>
          <a:stretch>
            <a:fillRect/>
          </a:stretch>
        </p:blipFill>
        <p:spPr>
          <a:xfrm>
            <a:off x="4648200" y="2133600"/>
            <a:ext cx="4267200" cy="3200400"/>
          </a:xfrm>
          <a:prstGeom prst="rect">
            <a:avLst/>
          </a:prstGeom>
        </p:spPr>
      </p:pic>
      <p:pic>
        <p:nvPicPr>
          <p:cNvPr id="6" name="Picture 5" descr="IMG_1170.JPG"/>
          <p:cNvPicPr>
            <a:picLocks noChangeAspect="1"/>
          </p:cNvPicPr>
          <p:nvPr/>
        </p:nvPicPr>
        <p:blipFill>
          <a:blip r:embed="rId3" cstate="print"/>
          <a:stretch>
            <a:fillRect/>
          </a:stretch>
        </p:blipFill>
        <p:spPr>
          <a:xfrm>
            <a:off x="228600" y="2133600"/>
            <a:ext cx="4267200" cy="3200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dirty="0" smtClean="0"/>
              <a:t>Trail Impact </a:t>
            </a:r>
            <a:endParaRPr lang="en-US" dirty="0"/>
          </a:p>
        </p:txBody>
      </p:sp>
      <p:pic>
        <p:nvPicPr>
          <p:cNvPr id="5" name="Picture 4" descr="IMG_1167.JPG"/>
          <p:cNvPicPr>
            <a:picLocks noChangeAspect="1"/>
          </p:cNvPicPr>
          <p:nvPr/>
        </p:nvPicPr>
        <p:blipFill>
          <a:blip r:embed="rId2" cstate="print"/>
          <a:stretch>
            <a:fillRect/>
          </a:stretch>
        </p:blipFill>
        <p:spPr>
          <a:xfrm>
            <a:off x="457200" y="685800"/>
            <a:ext cx="3962400" cy="2971800"/>
          </a:xfrm>
          <a:prstGeom prst="rect">
            <a:avLst/>
          </a:prstGeom>
        </p:spPr>
      </p:pic>
      <p:pic>
        <p:nvPicPr>
          <p:cNvPr id="7" name="Picture 6" descr="IMG_1171.JPG"/>
          <p:cNvPicPr>
            <a:picLocks noChangeAspect="1"/>
          </p:cNvPicPr>
          <p:nvPr/>
        </p:nvPicPr>
        <p:blipFill>
          <a:blip r:embed="rId3" cstate="print"/>
          <a:stretch>
            <a:fillRect/>
          </a:stretch>
        </p:blipFill>
        <p:spPr>
          <a:xfrm>
            <a:off x="4876800" y="685800"/>
            <a:ext cx="3962400" cy="2971800"/>
          </a:xfrm>
          <a:prstGeom prst="rect">
            <a:avLst/>
          </a:prstGeom>
        </p:spPr>
      </p:pic>
      <p:pic>
        <p:nvPicPr>
          <p:cNvPr id="10" name="Picture 9" descr="IMG_1175(2).JPG"/>
          <p:cNvPicPr>
            <a:picLocks noChangeAspect="1"/>
          </p:cNvPicPr>
          <p:nvPr/>
        </p:nvPicPr>
        <p:blipFill>
          <a:blip r:embed="rId4" cstate="print"/>
          <a:stretch>
            <a:fillRect/>
          </a:stretch>
        </p:blipFill>
        <p:spPr>
          <a:xfrm>
            <a:off x="2590800" y="3733800"/>
            <a:ext cx="3962400" cy="2971800"/>
          </a:xfrm>
          <a:prstGeom prst="rect">
            <a:avLst/>
          </a:prstGeom>
        </p:spPr>
      </p:pic>
      <p:sp>
        <p:nvSpPr>
          <p:cNvPr id="8" name="TextBox 7"/>
          <p:cNvSpPr txBox="1"/>
          <p:nvPr/>
        </p:nvSpPr>
        <p:spPr>
          <a:xfrm>
            <a:off x="543187" y="3733800"/>
            <a:ext cx="1752600" cy="707886"/>
          </a:xfrm>
          <a:prstGeom prst="rect">
            <a:avLst/>
          </a:prstGeom>
          <a:noFill/>
        </p:spPr>
        <p:txBody>
          <a:bodyPr wrap="square" rtlCol="0">
            <a:spAutoFit/>
          </a:bodyPr>
          <a:lstStyle/>
          <a:p>
            <a:r>
              <a:rPr lang="en-US" sz="800" dirty="0" smtClean="0"/>
              <a:t>The above trail, along Kansas Avenue, shows some dirt next to the sidewalk. This was from wheeled vehicles, not snowmobiles. </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dirty="0" smtClean="0"/>
              <a:t>Trail Impact</a:t>
            </a:r>
            <a:endParaRPr lang="en-US" dirty="0"/>
          </a:p>
        </p:txBody>
      </p:sp>
      <p:pic>
        <p:nvPicPr>
          <p:cNvPr id="8" name="Picture 7" descr="IMG_1173(2).JPG"/>
          <p:cNvPicPr>
            <a:picLocks noChangeAspect="1"/>
          </p:cNvPicPr>
          <p:nvPr/>
        </p:nvPicPr>
        <p:blipFill>
          <a:blip r:embed="rId2" cstate="print"/>
          <a:stretch>
            <a:fillRect/>
          </a:stretch>
        </p:blipFill>
        <p:spPr>
          <a:xfrm>
            <a:off x="457200" y="685800"/>
            <a:ext cx="3962400" cy="2971800"/>
          </a:xfrm>
          <a:prstGeom prst="rect">
            <a:avLst/>
          </a:prstGeom>
        </p:spPr>
      </p:pic>
      <p:pic>
        <p:nvPicPr>
          <p:cNvPr id="9" name="Picture 8" descr="IMG_1174(2).JPG"/>
          <p:cNvPicPr>
            <a:picLocks noChangeAspect="1"/>
          </p:cNvPicPr>
          <p:nvPr/>
        </p:nvPicPr>
        <p:blipFill>
          <a:blip r:embed="rId3" cstate="print"/>
          <a:stretch>
            <a:fillRect/>
          </a:stretch>
        </p:blipFill>
        <p:spPr>
          <a:xfrm>
            <a:off x="4724400" y="685800"/>
            <a:ext cx="3962400" cy="2971800"/>
          </a:xfrm>
          <a:prstGeom prst="rect">
            <a:avLst/>
          </a:prstGeom>
        </p:spPr>
      </p:pic>
      <p:pic>
        <p:nvPicPr>
          <p:cNvPr id="11" name="Picture 10" descr="IMG_1178.JPG"/>
          <p:cNvPicPr>
            <a:picLocks noChangeAspect="1"/>
          </p:cNvPicPr>
          <p:nvPr/>
        </p:nvPicPr>
        <p:blipFill>
          <a:blip r:embed="rId4" cstate="print"/>
          <a:stretch>
            <a:fillRect/>
          </a:stretch>
        </p:blipFill>
        <p:spPr>
          <a:xfrm>
            <a:off x="2438400" y="3810000"/>
            <a:ext cx="3962400" cy="2971800"/>
          </a:xfrm>
          <a:prstGeom prst="rect">
            <a:avLst/>
          </a:prstGeom>
        </p:spPr>
      </p:pic>
      <p:sp>
        <p:nvSpPr>
          <p:cNvPr id="3" name="TextBox 2"/>
          <p:cNvSpPr txBox="1"/>
          <p:nvPr/>
        </p:nvSpPr>
        <p:spPr>
          <a:xfrm>
            <a:off x="533400" y="6012359"/>
            <a:ext cx="1752600" cy="584775"/>
          </a:xfrm>
          <a:prstGeom prst="rect">
            <a:avLst/>
          </a:prstGeom>
          <a:noFill/>
        </p:spPr>
        <p:txBody>
          <a:bodyPr wrap="square" rtlCol="0">
            <a:spAutoFit/>
          </a:bodyPr>
          <a:lstStyle/>
          <a:p>
            <a:r>
              <a:rPr lang="en-US" sz="800" dirty="0" smtClean="0"/>
              <a:t>The white sign (frame) laying on the ground was in the same state in the fall when the snowmobile trails were marked</a:t>
            </a:r>
            <a:endParaRPr lang="en-US" sz="800" dirty="0"/>
          </a:p>
        </p:txBody>
      </p:sp>
      <p:sp>
        <p:nvSpPr>
          <p:cNvPr id="7" name="TextBox 6"/>
          <p:cNvSpPr txBox="1"/>
          <p:nvPr/>
        </p:nvSpPr>
        <p:spPr>
          <a:xfrm>
            <a:off x="533400" y="3898612"/>
            <a:ext cx="1752600" cy="707886"/>
          </a:xfrm>
          <a:prstGeom prst="rect">
            <a:avLst/>
          </a:prstGeom>
          <a:noFill/>
        </p:spPr>
        <p:txBody>
          <a:bodyPr wrap="square" rtlCol="0">
            <a:spAutoFit/>
          </a:bodyPr>
          <a:lstStyle/>
          <a:p>
            <a:r>
              <a:rPr lang="en-US" sz="800" dirty="0" smtClean="0"/>
              <a:t>No damage to grass or sod occurred. The grass turned green 3 weeks later and it was not possible to identify where the snowmobiles had traversed</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Snowmobiling Facts	 			</a:t>
            </a:r>
            <a:endParaRPr lang="en-US" dirty="0"/>
          </a:p>
        </p:txBody>
      </p:sp>
      <p:sp>
        <p:nvSpPr>
          <p:cNvPr id="3" name="Content Placeholder 2"/>
          <p:cNvSpPr>
            <a:spLocks noGrp="1"/>
          </p:cNvSpPr>
          <p:nvPr>
            <p:ph idx="1"/>
          </p:nvPr>
        </p:nvSpPr>
        <p:spPr/>
        <p:txBody>
          <a:bodyPr/>
          <a:lstStyle/>
          <a:p>
            <a:r>
              <a:rPr lang="en-US" sz="2000" dirty="0"/>
              <a:t>There were 28,265 registered snowmobiles in Iowa in 2009/10, or 9.4 machines per thousand residents of the state. </a:t>
            </a:r>
            <a:r>
              <a:rPr lang="en-US" sz="2000" dirty="0" smtClean="0"/>
              <a:t>(1)</a:t>
            </a:r>
          </a:p>
          <a:p>
            <a:r>
              <a:rPr lang="en-US" sz="2000" dirty="0" smtClean="0"/>
              <a:t>There </a:t>
            </a:r>
            <a:r>
              <a:rPr lang="en-US" sz="2000" dirty="0"/>
              <a:t>are an estimated 11,306 snowmobiling families in Iowa. </a:t>
            </a:r>
            <a:r>
              <a:rPr lang="en-US" sz="2000" dirty="0" smtClean="0"/>
              <a:t>(1)</a:t>
            </a:r>
          </a:p>
          <a:p>
            <a:r>
              <a:rPr lang="en-US" sz="2000" dirty="0"/>
              <a:t>Iowa snowmobilers spend an estimated $76.3 million per year on snowmobile equipment and activities. $50.3 million is spent in Iowa. $26 million is spent on trips out of state. </a:t>
            </a:r>
            <a:r>
              <a:rPr lang="en-US" sz="2000" dirty="0" smtClean="0"/>
              <a:t>(1)</a:t>
            </a:r>
          </a:p>
          <a:p>
            <a:endParaRPr lang="en-US" dirty="0" smtClean="0"/>
          </a:p>
          <a:p>
            <a:endParaRPr lang="en-US" dirty="0"/>
          </a:p>
        </p:txBody>
      </p:sp>
    </p:spTree>
    <p:extLst>
      <p:ext uri="{BB962C8B-B14F-4D97-AF65-F5344CB8AC3E}">
        <p14:creationId xmlns:p14="http://schemas.microsoft.com/office/powerpoint/2010/main" val="46215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Sound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34194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457200" y="1478280"/>
            <a:ext cx="8229600" cy="4389120"/>
          </a:xfrm>
        </p:spPr>
        <p:txBody>
          <a:bodyPr/>
          <a:lstStyle/>
          <a:p>
            <a:r>
              <a:rPr lang="en-US" dirty="0" smtClean="0"/>
              <a:t>Snowmobiles produced since  1975 are certified to emit no more than 78 decibels from a distance of 50 feet while traveling at full throttle  (2)</a:t>
            </a:r>
            <a:endParaRPr lang="en-US" dirty="0"/>
          </a:p>
        </p:txBody>
      </p:sp>
    </p:spTree>
    <p:extLst>
      <p:ext uri="{BB962C8B-B14F-4D97-AF65-F5344CB8AC3E}">
        <p14:creationId xmlns:p14="http://schemas.microsoft.com/office/powerpoint/2010/main" val="212984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 	</a:t>
            </a:r>
            <a:endParaRPr lang="en-US" dirty="0"/>
          </a:p>
        </p:txBody>
      </p:sp>
      <p:sp>
        <p:nvSpPr>
          <p:cNvPr id="3" name="Content Placeholder 2"/>
          <p:cNvSpPr>
            <a:spLocks noGrp="1"/>
          </p:cNvSpPr>
          <p:nvPr>
            <p:ph idx="1"/>
          </p:nvPr>
        </p:nvSpPr>
        <p:spPr>
          <a:xfrm>
            <a:off x="457200" y="1383792"/>
            <a:ext cx="8229600" cy="4389120"/>
          </a:xfrm>
        </p:spPr>
        <p:txBody>
          <a:bodyPr>
            <a:normAutofit fontScale="85000" lnSpcReduction="20000"/>
          </a:bodyPr>
          <a:lstStyle/>
          <a:p>
            <a:r>
              <a:rPr lang="en-US" dirty="0" smtClean="0"/>
              <a:t>Iowa ISSA Study </a:t>
            </a:r>
            <a:r>
              <a:rPr lang="en-US" dirty="0" smtClean="0">
                <a:hlinkClick r:id="rId2"/>
              </a:rPr>
              <a:t>http://www.snowmobileinfo.org/snowmobile-access-docs/Economic-Importance-of-Snowmobiling-in%20IA_2005.pdf</a:t>
            </a:r>
            <a:endParaRPr lang="en-US" dirty="0" smtClean="0"/>
          </a:p>
          <a:p>
            <a:r>
              <a:rPr lang="en-US" dirty="0" smtClean="0"/>
              <a:t>ASCA </a:t>
            </a:r>
            <a:r>
              <a:rPr lang="en-US" dirty="0" smtClean="0">
                <a:hlinkClick r:id="rId3"/>
              </a:rPr>
              <a:t>http://www.snowmobilers.org/docs/ACSA_Facts_and_Myths_book.pdf</a:t>
            </a:r>
            <a:r>
              <a:rPr lang="en-US" dirty="0" smtClean="0"/>
              <a:t> (2) </a:t>
            </a:r>
          </a:p>
          <a:p>
            <a:r>
              <a:rPr lang="en-US" sz="2800" dirty="0" smtClean="0"/>
              <a:t>State law </a:t>
            </a:r>
            <a:r>
              <a:rPr lang="en-US" sz="2800" dirty="0" smtClean="0">
                <a:hlinkClick r:id="rId4"/>
              </a:rPr>
              <a:t>http://coolice.legis.iowa.gov/Cool-ICE/default.asp?category=billinfo&amp;service=IowaCode&amp;ga=83&amp;input=321G#321G.9</a:t>
            </a:r>
            <a:endParaRPr lang="en-US" sz="2800" dirty="0" smtClean="0"/>
          </a:p>
          <a:p>
            <a:r>
              <a:rPr lang="en-US" sz="2800" dirty="0" smtClean="0"/>
              <a:t>Landowner liability </a:t>
            </a:r>
            <a:r>
              <a:rPr lang="en-US" sz="2800" dirty="0" smtClean="0">
                <a:hlinkClick r:id="rId5"/>
              </a:rPr>
              <a:t>http</a:t>
            </a:r>
            <a:r>
              <a:rPr lang="en-US" sz="2800" dirty="0">
                <a:hlinkClick r:id="rId5"/>
              </a:rPr>
              <a:t>://</a:t>
            </a:r>
            <a:r>
              <a:rPr lang="en-US" sz="2800" dirty="0" smtClean="0">
                <a:hlinkClick r:id="rId5"/>
              </a:rPr>
              <a:t>www.iowasnowdrifters.com/land-owner-agreement</a:t>
            </a:r>
            <a:endParaRPr lang="en-US" sz="2800" dirty="0" smtClean="0"/>
          </a:p>
          <a:p>
            <a:r>
              <a:rPr lang="en-US" sz="2800" dirty="0" smtClean="0"/>
              <a:t>Economic Impact </a:t>
            </a:r>
            <a:r>
              <a:rPr lang="en-US" sz="2800" dirty="0" smtClean="0">
                <a:hlinkClick r:id="rId6"/>
              </a:rPr>
              <a:t>http</a:t>
            </a:r>
            <a:r>
              <a:rPr lang="en-US" sz="2800" dirty="0">
                <a:hlinkClick r:id="rId6"/>
              </a:rPr>
              <a:t>://</a:t>
            </a:r>
            <a:r>
              <a:rPr lang="en-US" sz="2800" dirty="0" smtClean="0">
                <a:hlinkClick r:id="rId6"/>
              </a:rPr>
              <a:t>www.traveliowa.com/UserDocs/documents/Travel/SnowmobilinginIA.pdf</a:t>
            </a:r>
            <a:r>
              <a:rPr lang="en-US" sz="2800" dirty="0" smtClean="0"/>
              <a:t> </a:t>
            </a:r>
            <a:r>
              <a:rPr lang="en-US" sz="2400" dirty="0"/>
              <a:t>(1)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Iowa </a:t>
            </a:r>
            <a:r>
              <a:rPr lang="en-US" dirty="0" err="1" smtClean="0"/>
              <a:t>Snowdrifters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a:t>Non-profit social </a:t>
            </a:r>
            <a:r>
              <a:rPr lang="en-US" dirty="0" smtClean="0"/>
              <a:t>organization (501c7) </a:t>
            </a:r>
            <a:r>
              <a:rPr lang="en-US" dirty="0"/>
              <a:t>focused on </a:t>
            </a:r>
            <a:r>
              <a:rPr lang="en-US" dirty="0" smtClean="0"/>
              <a:t>safe snowmobiling (established in the 70s) </a:t>
            </a:r>
            <a:endParaRPr lang="en-US" dirty="0"/>
          </a:p>
          <a:p>
            <a:r>
              <a:rPr lang="en-US" dirty="0" smtClean="0"/>
              <a:t>Support </a:t>
            </a:r>
            <a:r>
              <a:rPr lang="en-US" dirty="0"/>
              <a:t>snowmobiling in the local area</a:t>
            </a:r>
          </a:p>
          <a:p>
            <a:pPr lvl="1"/>
            <a:r>
              <a:rPr lang="en-US" dirty="0"/>
              <a:t>Approximately 220 miles of marked snowmobile trails in Linn, Iowa, Benton and Washington counties</a:t>
            </a:r>
          </a:p>
          <a:p>
            <a:pPr lvl="1"/>
            <a:r>
              <a:rPr lang="en-US" dirty="0" smtClean="0"/>
              <a:t>Website and Facebook pages maintained for communications </a:t>
            </a:r>
          </a:p>
          <a:p>
            <a:pPr lvl="2"/>
            <a:r>
              <a:rPr lang="en-US" dirty="0">
                <a:hlinkClick r:id="rId2"/>
              </a:rPr>
              <a:t>http://www.iowasnowdrifters.com</a:t>
            </a:r>
            <a:r>
              <a:rPr lang="en-US" dirty="0" smtClean="0">
                <a:hlinkClick r:id="rId2"/>
              </a:rPr>
              <a:t>/</a:t>
            </a:r>
            <a:endParaRPr lang="en-US" dirty="0" smtClean="0"/>
          </a:p>
          <a:p>
            <a:pPr lvl="2"/>
            <a:r>
              <a:rPr lang="en-US" dirty="0">
                <a:hlinkClick r:id="rId3"/>
              </a:rPr>
              <a:t>https://www.facebook.com/iowasnowdrifters</a:t>
            </a:r>
            <a:r>
              <a:rPr lang="en-US" dirty="0" smtClean="0">
                <a:hlinkClick r:id="rId3"/>
              </a:rPr>
              <a:t>/</a:t>
            </a:r>
            <a:endParaRPr lang="en-US" dirty="0" smtClean="0"/>
          </a:p>
          <a:p>
            <a:pPr lvl="1"/>
            <a:r>
              <a:rPr lang="en-US" dirty="0" smtClean="0"/>
              <a:t>Work </a:t>
            </a:r>
            <a:r>
              <a:rPr lang="en-US" dirty="0"/>
              <a:t>with the DNR and local government bodies to ensure safety and regulations are followed </a:t>
            </a:r>
          </a:p>
        </p:txBody>
      </p:sp>
    </p:spTree>
    <p:extLst>
      <p:ext uri="{BB962C8B-B14F-4D97-AF65-F5344CB8AC3E}">
        <p14:creationId xmlns:p14="http://schemas.microsoft.com/office/powerpoint/2010/main" val="224451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a:t>
            </a:r>
            <a:r>
              <a:rPr lang="en-US" dirty="0" err="1" smtClean="0"/>
              <a:t>Snowdrifters</a:t>
            </a:r>
            <a:r>
              <a:rPr lang="en-US" dirty="0" smtClean="0"/>
              <a:t> Structure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Board</a:t>
            </a:r>
          </a:p>
          <a:p>
            <a:r>
              <a:rPr lang="en-US" sz="2400" dirty="0" smtClean="0"/>
              <a:t>President – Jeff </a:t>
            </a:r>
            <a:r>
              <a:rPr lang="en-US" sz="2400" dirty="0" err="1" smtClean="0"/>
              <a:t>Wardenburg</a:t>
            </a:r>
            <a:r>
              <a:rPr lang="en-US" sz="2400" dirty="0" smtClean="0"/>
              <a:t> </a:t>
            </a:r>
          </a:p>
          <a:p>
            <a:r>
              <a:rPr lang="en-US" sz="2400" dirty="0" smtClean="0"/>
              <a:t>Vice President – Sara </a:t>
            </a:r>
            <a:r>
              <a:rPr lang="en-US" sz="2400" dirty="0" err="1" smtClean="0"/>
              <a:t>Allender</a:t>
            </a:r>
            <a:r>
              <a:rPr lang="en-US" sz="2400" dirty="0" smtClean="0"/>
              <a:t> </a:t>
            </a:r>
          </a:p>
          <a:p>
            <a:r>
              <a:rPr lang="en-US" sz="2400" dirty="0" smtClean="0"/>
              <a:t>Treasurer – Chris </a:t>
            </a:r>
            <a:r>
              <a:rPr lang="en-US" sz="2400" dirty="0" err="1" smtClean="0"/>
              <a:t>Stebral</a:t>
            </a:r>
            <a:r>
              <a:rPr lang="en-US" sz="2400" dirty="0" smtClean="0"/>
              <a:t> </a:t>
            </a:r>
          </a:p>
          <a:p>
            <a:r>
              <a:rPr lang="en-US" sz="2400" dirty="0" smtClean="0"/>
              <a:t>Secretary – Derrick Parker </a:t>
            </a:r>
          </a:p>
          <a:p>
            <a:r>
              <a:rPr lang="en-US" sz="2400" dirty="0" smtClean="0"/>
              <a:t>5 Directors(multiple backgrounds)</a:t>
            </a:r>
          </a:p>
          <a:p>
            <a:pPr marL="0" indent="0">
              <a:buNone/>
            </a:pPr>
            <a:r>
              <a:rPr lang="en-US" sz="2400" dirty="0" smtClean="0"/>
              <a:t>Event Committee (7 members)</a:t>
            </a:r>
          </a:p>
          <a:p>
            <a:pPr marL="0" indent="0">
              <a:buNone/>
            </a:pPr>
            <a:r>
              <a:rPr lang="en-US" sz="2400" dirty="0" smtClean="0"/>
              <a:t>Trail Heads (16+)</a:t>
            </a:r>
          </a:p>
          <a:p>
            <a:pPr marL="0" indent="0">
              <a:buNone/>
            </a:pPr>
            <a:r>
              <a:rPr lang="en-US" dirty="0" smtClean="0"/>
              <a:t>Scholarship committee (2)</a:t>
            </a:r>
          </a:p>
          <a:p>
            <a:pPr marL="0" indent="0">
              <a:buNone/>
            </a:pPr>
            <a:r>
              <a:rPr lang="en-US" sz="2000" dirty="0">
                <a:solidFill>
                  <a:schemeClr val="tx2"/>
                </a:solidFill>
                <a:hlinkClick r:id="rId2"/>
              </a:rPr>
              <a:t>http://www.iowasnowdrifters.com/board-members</a:t>
            </a:r>
            <a:endParaRPr lang="en-US" sz="2000" dirty="0">
              <a:solidFill>
                <a:schemeClr val="tx2"/>
              </a:solidFill>
            </a:endParaRPr>
          </a:p>
          <a:p>
            <a:pPr marL="0" indent="0">
              <a:buNone/>
            </a:pPr>
            <a:endParaRPr lang="en-US" dirty="0"/>
          </a:p>
        </p:txBody>
      </p:sp>
    </p:spTree>
    <p:extLst>
      <p:ext uri="{BB962C8B-B14F-4D97-AF65-F5344CB8AC3E}">
        <p14:creationId xmlns:p14="http://schemas.microsoft.com/office/powerpoint/2010/main" val="71535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Iowa </a:t>
            </a:r>
            <a:r>
              <a:rPr lang="en-US" dirty="0" err="1" smtClean="0"/>
              <a:t>Snowdrifters</a:t>
            </a:r>
            <a:r>
              <a:rPr lang="en-US" dirty="0" smtClean="0"/>
              <a:t> Funding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Yearly membership $40 for each member provides </a:t>
            </a:r>
          </a:p>
          <a:p>
            <a:r>
              <a:rPr lang="en-US" dirty="0" smtClean="0"/>
              <a:t>Membership in Iowa </a:t>
            </a:r>
            <a:r>
              <a:rPr lang="en-US" dirty="0" err="1" smtClean="0"/>
              <a:t>Snowdrifters</a:t>
            </a:r>
            <a:r>
              <a:rPr lang="en-US" dirty="0" smtClean="0"/>
              <a:t> </a:t>
            </a:r>
          </a:p>
          <a:p>
            <a:r>
              <a:rPr lang="en-US" dirty="0" smtClean="0"/>
              <a:t>Membership in Iowa State Snowmobile Association (ISSA) $15</a:t>
            </a:r>
          </a:p>
          <a:p>
            <a:r>
              <a:rPr lang="en-US" dirty="0" smtClean="0"/>
              <a:t>Trail pass for 1 snowmobile $17.50 </a:t>
            </a:r>
          </a:p>
          <a:p>
            <a:pPr marL="0" indent="0">
              <a:buNone/>
            </a:pPr>
            <a:r>
              <a:rPr lang="en-US" dirty="0" smtClean="0"/>
              <a:t>Yearly grants from the DNR</a:t>
            </a:r>
          </a:p>
          <a:p>
            <a:r>
              <a:rPr lang="en-US" dirty="0" smtClean="0"/>
              <a:t>Funds for trail signs and trail work such as bridges </a:t>
            </a:r>
          </a:p>
          <a:p>
            <a:r>
              <a:rPr lang="en-US" dirty="0" smtClean="0"/>
              <a:t>Funds for main groomer</a:t>
            </a:r>
            <a:r>
              <a:rPr lang="en-US" dirty="0"/>
              <a:t> </a:t>
            </a:r>
            <a:r>
              <a:rPr lang="en-US" dirty="0" smtClean="0"/>
              <a:t>and reimbursement for fuel</a:t>
            </a:r>
          </a:p>
          <a:p>
            <a:pPr marL="0" indent="0">
              <a:buNone/>
            </a:pPr>
            <a:r>
              <a:rPr lang="en-US" dirty="0" smtClean="0"/>
              <a:t>Sponsorships from maps and events </a:t>
            </a:r>
          </a:p>
        </p:txBody>
      </p:sp>
    </p:spTree>
    <p:extLst>
      <p:ext uri="{BB962C8B-B14F-4D97-AF65-F5344CB8AC3E}">
        <p14:creationId xmlns:p14="http://schemas.microsoft.com/office/powerpoint/2010/main" val="416534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a:t>
            </a:r>
            <a:r>
              <a:rPr lang="en-US" dirty="0" err="1" smtClean="0"/>
              <a:t>Snowdrifters</a:t>
            </a:r>
            <a:r>
              <a:rPr lang="en-US" dirty="0" smtClean="0"/>
              <a:t> Events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Snowmobile club rides and poker runs in local area</a:t>
            </a:r>
          </a:p>
          <a:p>
            <a:pPr marL="0" indent="0">
              <a:buNone/>
            </a:pPr>
            <a:r>
              <a:rPr lang="en-US" dirty="0" smtClean="0"/>
              <a:t>Monthly social meetings 2</a:t>
            </a:r>
            <a:r>
              <a:rPr lang="en-US" baseline="30000" dirty="0" smtClean="0"/>
              <a:t>nd</a:t>
            </a:r>
            <a:r>
              <a:rPr lang="en-US" dirty="0" smtClean="0"/>
              <a:t> Thursday of the month</a:t>
            </a:r>
          </a:p>
          <a:p>
            <a:pPr marL="0" indent="0">
              <a:buNone/>
            </a:pPr>
            <a:r>
              <a:rPr lang="en-US" dirty="0" smtClean="0"/>
              <a:t>Safety and groomer trainings with ISSA / DNR</a:t>
            </a:r>
          </a:p>
          <a:p>
            <a:pPr marL="0" indent="0">
              <a:buNone/>
            </a:pPr>
            <a:r>
              <a:rPr lang="en-US" dirty="0" smtClean="0"/>
              <a:t>Trips to Wyoming with other clubs</a:t>
            </a:r>
          </a:p>
          <a:p>
            <a:pPr marL="0" indent="0">
              <a:buNone/>
            </a:pPr>
            <a:r>
              <a:rPr lang="en-US" dirty="0" smtClean="0"/>
              <a:t>ATV trips to Wisconsin (June 2017) </a:t>
            </a:r>
          </a:p>
          <a:p>
            <a:pPr marL="0" indent="0">
              <a:buNone/>
            </a:pPr>
            <a:r>
              <a:rPr lang="en-US" dirty="0" smtClean="0"/>
              <a:t>Golf Outing (July) </a:t>
            </a:r>
          </a:p>
          <a:p>
            <a:pPr marL="0" indent="0">
              <a:buNone/>
            </a:pPr>
            <a:r>
              <a:rPr lang="en-US" dirty="0" err="1" smtClean="0"/>
              <a:t>BigTown</a:t>
            </a:r>
            <a:r>
              <a:rPr lang="en-US" dirty="0" smtClean="0"/>
              <a:t> </a:t>
            </a:r>
            <a:r>
              <a:rPr lang="en-US" dirty="0" err="1" smtClean="0"/>
              <a:t>ShowDown</a:t>
            </a:r>
            <a:r>
              <a:rPr lang="en-US" dirty="0" smtClean="0"/>
              <a:t> Truck and Tractor Pull (Aug)</a:t>
            </a:r>
          </a:p>
          <a:p>
            <a:pPr marL="0" indent="0">
              <a:buNone/>
            </a:pPr>
            <a:r>
              <a:rPr lang="en-US" sz="2400" dirty="0">
                <a:hlinkClick r:id="rId2"/>
              </a:rPr>
              <a:t>http://www.bigtownshowdown.com</a:t>
            </a:r>
            <a:r>
              <a:rPr lang="en-US" sz="2400" dirty="0" smtClean="0">
                <a:hlinkClick r:id="rId2"/>
              </a:rPr>
              <a:t>/</a:t>
            </a:r>
            <a:endParaRPr lang="en-US" sz="2400" dirty="0" smtClean="0"/>
          </a:p>
          <a:p>
            <a:pPr marL="0" indent="0">
              <a:buNone/>
            </a:pPr>
            <a:endParaRPr lang="en-US" sz="2400" dirty="0"/>
          </a:p>
        </p:txBody>
      </p:sp>
    </p:spTree>
    <p:extLst>
      <p:ext uri="{BB962C8B-B14F-4D97-AF65-F5344CB8AC3E}">
        <p14:creationId xmlns:p14="http://schemas.microsoft.com/office/powerpoint/2010/main" val="358404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Support				</a:t>
            </a:r>
            <a:endParaRPr lang="en-US" dirty="0"/>
          </a:p>
        </p:txBody>
      </p:sp>
      <p:sp>
        <p:nvSpPr>
          <p:cNvPr id="3" name="Content Placeholder 2"/>
          <p:cNvSpPr>
            <a:spLocks noGrp="1"/>
          </p:cNvSpPr>
          <p:nvPr>
            <p:ph idx="1"/>
          </p:nvPr>
        </p:nvSpPr>
        <p:spPr/>
        <p:txBody>
          <a:bodyPr/>
          <a:lstStyle/>
          <a:p>
            <a:r>
              <a:rPr lang="en-US" dirty="0"/>
              <a:t>2016 Melvin Rinehart Memorial Scholarship </a:t>
            </a:r>
            <a:r>
              <a:rPr lang="en-US" dirty="0" smtClean="0"/>
              <a:t>($1,500 in FY16) </a:t>
            </a:r>
          </a:p>
          <a:p>
            <a:pPr marL="0" indent="0">
              <a:buNone/>
            </a:pPr>
            <a:r>
              <a:rPr lang="en-US" dirty="0">
                <a:hlinkClick r:id="rId2"/>
              </a:rPr>
              <a:t>http://</a:t>
            </a:r>
            <a:r>
              <a:rPr lang="en-US" dirty="0" smtClean="0">
                <a:hlinkClick r:id="rId2"/>
              </a:rPr>
              <a:t>www.iowasnowdrifters.com/sarahs-test-page</a:t>
            </a:r>
            <a:r>
              <a:rPr lang="en-US" dirty="0" smtClean="0"/>
              <a:t>	</a:t>
            </a:r>
          </a:p>
          <a:p>
            <a:r>
              <a:rPr lang="en-US" dirty="0" smtClean="0"/>
              <a:t>Snowmobile search and rescue  </a:t>
            </a:r>
          </a:p>
          <a:p>
            <a:pPr lvl="1"/>
            <a:r>
              <a:rPr lang="en-US" dirty="0" smtClean="0"/>
              <a:t>Volunteer names provided to county for winter search and rescue (22)</a:t>
            </a:r>
          </a:p>
          <a:p>
            <a:pPr lvl="1"/>
            <a:r>
              <a:rPr lang="en-US" dirty="0" smtClean="0"/>
              <a:t>Often members find </a:t>
            </a:r>
          </a:p>
          <a:p>
            <a:pPr marL="393192" lvl="1" indent="0">
              <a:buNone/>
            </a:pPr>
            <a:r>
              <a:rPr lang="en-US" dirty="0" smtClean="0"/>
              <a:t>    people stranded and assist</a:t>
            </a:r>
            <a:endParaRPr lang="en-US" dirty="0"/>
          </a:p>
          <a:p>
            <a:pPr marL="393192" lvl="1" indent="0">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2538" y="4267200"/>
            <a:ext cx="2405062" cy="197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51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DNR Supported </a:t>
            </a:r>
            <a:endParaRPr lang="en-US" dirty="0"/>
          </a:p>
        </p:txBody>
      </p:sp>
      <p:sp>
        <p:nvSpPr>
          <p:cNvPr id="3" name="Content Placeholder 2"/>
          <p:cNvSpPr>
            <a:spLocks noGrp="1"/>
          </p:cNvSpPr>
          <p:nvPr>
            <p:ph idx="1"/>
          </p:nvPr>
        </p:nvSpPr>
        <p:spPr>
          <a:xfrm>
            <a:off x="457200" y="1447800"/>
            <a:ext cx="8229600" cy="4389120"/>
          </a:xfrm>
        </p:spPr>
        <p:txBody>
          <a:bodyPr>
            <a:normAutofit/>
          </a:bodyPr>
          <a:lstStyle/>
          <a:p>
            <a:r>
              <a:rPr lang="en-US" sz="2800" dirty="0" smtClean="0"/>
              <a:t>8,800 miles of trails in Iowa , some in right of ways</a:t>
            </a:r>
          </a:p>
          <a:p>
            <a:pPr lvl="1"/>
            <a:r>
              <a:rPr lang="en-US" dirty="0" smtClean="0"/>
              <a:t>Local DNR agents notified when Iowa </a:t>
            </a:r>
            <a:r>
              <a:rPr lang="en-US" dirty="0" err="1" smtClean="0"/>
              <a:t>Snowdrifters</a:t>
            </a:r>
            <a:r>
              <a:rPr lang="en-US" dirty="0" smtClean="0"/>
              <a:t> events are planned (30 day notice) </a:t>
            </a:r>
          </a:p>
          <a:p>
            <a:pPr lvl="1"/>
            <a:r>
              <a:rPr lang="en-US" dirty="0" smtClean="0"/>
              <a:t>Snowmobiles activities in Iowa are self funded. Money is raised with snowmobile registrations ($17.50)  and trail passes ($17.50) and provided to clubs through grants</a:t>
            </a:r>
          </a:p>
          <a:p>
            <a:pPr lvl="1"/>
            <a:r>
              <a:rPr lang="en-US" dirty="0" smtClean="0"/>
              <a:t>Snowmobiles and the Iowa </a:t>
            </a:r>
            <a:r>
              <a:rPr lang="en-US" dirty="0" err="1" smtClean="0"/>
              <a:t>Snowdrifters</a:t>
            </a:r>
            <a:r>
              <a:rPr lang="en-US" dirty="0" smtClean="0"/>
              <a:t> are required to follow state law 321g which was established by the DNR</a:t>
            </a:r>
          </a:p>
          <a:p>
            <a:pPr marL="393192" lvl="1" indent="0">
              <a:buNone/>
            </a:pPr>
            <a:r>
              <a:rPr lang="en-US" sz="2200" dirty="0" smtClean="0">
                <a:hlinkClick r:id="rId2"/>
              </a:rPr>
              <a:t>http</a:t>
            </a:r>
            <a:r>
              <a:rPr lang="en-US" sz="2200" dirty="0">
                <a:hlinkClick r:id="rId2"/>
              </a:rPr>
              <a:t>://coolice.legis.iowa.gov/Cool-ICE/default.asp?category=billinfo&amp;service=IowaCode&amp;ga=83&amp;input=321G#321G.9</a:t>
            </a:r>
            <a:endParaRPr lang="en-US" sz="2200" dirty="0"/>
          </a:p>
          <a:p>
            <a:pPr lvl="1"/>
            <a:endParaRPr lang="en-US" dirty="0" smtClean="0"/>
          </a:p>
          <a:p>
            <a:pPr lvl="1"/>
            <a:endParaRPr lang="en-US" dirty="0" smtClean="0"/>
          </a:p>
          <a:p>
            <a:pPr lvl="1"/>
            <a:endParaRPr lang="en-US" dirty="0" smtClean="0"/>
          </a:p>
          <a:p>
            <a:pPr marL="393192" lvl="1" indent="0">
              <a:buNone/>
            </a:pPr>
            <a:endParaRPr lang="en-US" sz="2000" dirty="0" smtClean="0"/>
          </a:p>
          <a:p>
            <a:pPr marL="393192" lvl="1" indent="0">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a:t>
            </a:r>
            <a:r>
              <a:rPr lang="en-US" dirty="0" err="1" smtClean="0"/>
              <a:t>Snowdrifters</a:t>
            </a:r>
            <a:r>
              <a:rPr lang="en-US" dirty="0" smtClean="0"/>
              <a:t> Map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6443254"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6059269"/>
            <a:ext cx="6629400" cy="923330"/>
          </a:xfrm>
          <a:prstGeom prst="rect">
            <a:avLst/>
          </a:prstGeom>
        </p:spPr>
        <p:txBody>
          <a:bodyPr wrap="square">
            <a:spAutoFit/>
          </a:bodyPr>
          <a:lstStyle/>
          <a:p>
            <a:r>
              <a:rPr lang="en-US" dirty="0">
                <a:hlinkClick r:id="rId3"/>
              </a:rPr>
              <a:t>http://</a:t>
            </a:r>
            <a:r>
              <a:rPr lang="en-US" dirty="0" smtClean="0">
                <a:hlinkClick r:id="rId3"/>
              </a:rPr>
              <a:t>www.iowasnowdrifters.com/wp-content/uploads/2015/01/Snowdrifters-map_Page_2.jpg</a:t>
            </a:r>
            <a:endParaRPr lang="en-US" dirty="0" smtClean="0"/>
          </a:p>
          <a:p>
            <a:endParaRPr lang="en-US" dirty="0"/>
          </a:p>
        </p:txBody>
      </p:sp>
      <p:sp>
        <p:nvSpPr>
          <p:cNvPr id="3" name="TextBox 2"/>
          <p:cNvSpPr txBox="1"/>
          <p:nvPr/>
        </p:nvSpPr>
        <p:spPr>
          <a:xfrm>
            <a:off x="7467600" y="1905000"/>
            <a:ext cx="1600200" cy="1815882"/>
          </a:xfrm>
          <a:prstGeom prst="rect">
            <a:avLst/>
          </a:prstGeom>
          <a:noFill/>
        </p:spPr>
        <p:txBody>
          <a:bodyPr wrap="square" rtlCol="0">
            <a:spAutoFit/>
          </a:bodyPr>
          <a:lstStyle/>
          <a:p>
            <a:pPr marL="0" lvl="1"/>
            <a:r>
              <a:rPr lang="en-US" sz="1600" dirty="0" smtClean="0"/>
              <a:t>220 miles of trails in 4 counties. Trails </a:t>
            </a:r>
            <a:r>
              <a:rPr lang="en-US" sz="1600" dirty="0"/>
              <a:t>in eastern Iowa start south of Mt Pleasant and run to Canada. </a:t>
            </a:r>
          </a:p>
        </p:txBody>
      </p:sp>
    </p:spTree>
    <p:extLst>
      <p:ext uri="{BB962C8B-B14F-4D97-AF65-F5344CB8AC3E}">
        <p14:creationId xmlns:p14="http://schemas.microsoft.com/office/powerpoint/2010/main" val="136039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Trail Maintenance &amp; Signage</a:t>
            </a:r>
            <a:endParaRPr lang="en-US" dirty="0"/>
          </a:p>
        </p:txBody>
      </p:sp>
      <p:sp>
        <p:nvSpPr>
          <p:cNvPr id="3" name="Content Placeholder 2"/>
          <p:cNvSpPr>
            <a:spLocks noGrp="1"/>
          </p:cNvSpPr>
          <p:nvPr>
            <p:ph idx="1"/>
          </p:nvPr>
        </p:nvSpPr>
        <p:spPr>
          <a:xfrm>
            <a:off x="304800" y="990600"/>
            <a:ext cx="8229600" cy="4389120"/>
          </a:xfrm>
        </p:spPr>
        <p:txBody>
          <a:bodyPr wrap="square">
            <a:normAutofit/>
          </a:bodyPr>
          <a:lstStyle/>
          <a:p>
            <a:endParaRPr lang="en-US" dirty="0" smtClean="0"/>
          </a:p>
          <a:p>
            <a:pPr lvl="1"/>
            <a:r>
              <a:rPr lang="en-US" dirty="0" smtClean="0"/>
              <a:t>Trails can be mowed after Sept 1</a:t>
            </a:r>
            <a:r>
              <a:rPr lang="en-US" baseline="30000" dirty="0" smtClean="0"/>
              <a:t>st</a:t>
            </a:r>
            <a:r>
              <a:rPr lang="en-US" dirty="0" smtClean="0"/>
              <a:t> each year</a:t>
            </a:r>
          </a:p>
          <a:p>
            <a:pPr lvl="1"/>
            <a:r>
              <a:rPr lang="en-US" dirty="0" smtClean="0"/>
              <a:t>Multiple bridges built to cross creeks</a:t>
            </a:r>
          </a:p>
          <a:p>
            <a:pPr lvl="1"/>
            <a:r>
              <a:rPr lang="en-US" dirty="0" smtClean="0"/>
              <a:t>Signage paid for by snowmobile registrations and trail pass fees </a:t>
            </a:r>
          </a:p>
          <a:p>
            <a:pPr lvl="2"/>
            <a:r>
              <a:rPr lang="en-US" dirty="0" smtClean="0"/>
              <a:t>Must be removed by April 15</a:t>
            </a:r>
            <a:r>
              <a:rPr lang="en-US" baseline="30000" dirty="0" smtClean="0"/>
              <a:t>th</a:t>
            </a:r>
            <a:r>
              <a:rPr lang="en-US" dirty="0" smtClean="0"/>
              <a:t> each year </a:t>
            </a:r>
          </a:p>
          <a:p>
            <a:pPr lvl="1"/>
            <a:r>
              <a:rPr lang="en-US" dirty="0" smtClean="0"/>
              <a:t>Posted and removed by volunteers each year</a:t>
            </a:r>
          </a:p>
          <a:p>
            <a:pPr lvl="1"/>
            <a:r>
              <a:rPr lang="en-US" dirty="0" smtClean="0"/>
              <a:t>Suggestions for markings of trails are appreciated </a:t>
            </a:r>
          </a:p>
          <a:p>
            <a:pPr marL="393192" lvl="1" indent="0">
              <a:buNone/>
            </a:pPr>
            <a:endParaRPr lang="en-US" dirty="0" smtClean="0"/>
          </a:p>
          <a:p>
            <a:pPr marL="393192" lvl="1" indent="0">
              <a:buNone/>
            </a:pPr>
            <a:endParaRPr lang="en-US" dirty="0" smtClean="0"/>
          </a:p>
          <a:p>
            <a:pPr lvl="1"/>
            <a:endParaRPr lang="en-US" dirty="0" smtClean="0"/>
          </a:p>
          <a:p>
            <a:pPr lvl="1">
              <a:buNone/>
            </a:pPr>
            <a:endParaRPr lang="en-US" dirty="0" smtClean="0"/>
          </a:p>
          <a:p>
            <a:pPr lvl="1">
              <a:buNone/>
            </a:pPr>
            <a:endParaRPr lang="en-US" dirty="0" smtClean="0"/>
          </a:p>
        </p:txBody>
      </p:sp>
      <p:pic>
        <p:nvPicPr>
          <p:cNvPr id="5122" name="Picture 2"/>
          <p:cNvPicPr>
            <a:picLocks noChangeAspect="1" noChangeArrowheads="1"/>
          </p:cNvPicPr>
          <p:nvPr/>
        </p:nvPicPr>
        <p:blipFill>
          <a:blip r:embed="rId2" cstate="print"/>
          <a:srcRect/>
          <a:stretch>
            <a:fillRect/>
          </a:stretch>
        </p:blipFill>
        <p:spPr bwMode="auto">
          <a:xfrm>
            <a:off x="1340930" y="4916730"/>
            <a:ext cx="1737740" cy="1828800"/>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76600" y="4916730"/>
            <a:ext cx="1357312"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916730"/>
            <a:ext cx="2438400" cy="1828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62112F8-42E3-4CFB-A09E-C5A331D47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634</TotalTime>
  <Words>4241</Words>
  <Application>Microsoft Office PowerPoint</Application>
  <PresentationFormat>Letter Paper (8.5x11 in)</PresentationFormat>
  <Paragraphs>298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PowerPoint Presentation</vt:lpstr>
      <vt:lpstr>The Iowa Snowdrifters </vt:lpstr>
      <vt:lpstr>Iowa Snowdrifters Structure </vt:lpstr>
      <vt:lpstr>Iowa Snowdrifters Funding</vt:lpstr>
      <vt:lpstr>Iowa Snowdrifters Events </vt:lpstr>
      <vt:lpstr>Community Support    </vt:lpstr>
      <vt:lpstr>DNR Supported </vt:lpstr>
      <vt:lpstr>Iowa Snowdrifters Map </vt:lpstr>
      <vt:lpstr>Trail Maintenance &amp; Signage</vt:lpstr>
      <vt:lpstr>Landowner Liability </vt:lpstr>
      <vt:lpstr>Trail Impact </vt:lpstr>
      <vt:lpstr>Trail Impact </vt:lpstr>
      <vt:lpstr>Trail Impact</vt:lpstr>
      <vt:lpstr>Snowmobiling Facts     </vt:lpstr>
      <vt:lpstr>Sound </vt:lpstr>
      <vt:lpstr>REFERENCES  </vt:lpstr>
    </vt:vector>
  </TitlesOfParts>
  <Company>HNI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Derrick Parker</dc:creator>
  <cp:lastModifiedBy>Heidi Parker</cp:lastModifiedBy>
  <cp:revision>98</cp:revision>
  <dcterms:created xsi:type="dcterms:W3CDTF">2014-11-01T14:13:15Z</dcterms:created>
  <dcterms:modified xsi:type="dcterms:W3CDTF">2016-12-10T16:20:09Z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TC019648039991</vt:lpwstr>
  </property>
</Properties>
</file>